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8" r:id="rId1"/>
  </p:sldMasterIdLst>
  <p:notesMasterIdLst>
    <p:notesMasterId r:id="rId10"/>
  </p:notesMasterIdLst>
  <p:sldIdLst>
    <p:sldId id="256" r:id="rId2"/>
    <p:sldId id="257" r:id="rId3"/>
    <p:sldId id="271" r:id="rId4"/>
    <p:sldId id="270" r:id="rId5"/>
    <p:sldId id="268" r:id="rId6"/>
    <p:sldId id="259" r:id="rId7"/>
    <p:sldId id="269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68"/>
    <p:restoredTop sz="73619"/>
  </p:normalViewPr>
  <p:slideViewPr>
    <p:cSldViewPr snapToGrid="0" snapToObjects="1">
      <p:cViewPr varScale="1">
        <p:scale>
          <a:sx n="76" d="100"/>
          <a:sy n="76" d="100"/>
        </p:scale>
        <p:origin x="2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95DC7-F265-49FB-BF6F-A42AA45F825D}" type="doc">
      <dgm:prSet loTypeId="urn:microsoft.com/office/officeart/2017/3/layout/DropPin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1966063-8F74-43CD-8309-20273AE7FFF3}">
      <dgm:prSet custT="1"/>
      <dgm:spPr/>
      <dgm:t>
        <a:bodyPr/>
        <a:lstStyle/>
        <a:p>
          <a:pPr>
            <a:defRPr b="1"/>
          </a:pPr>
          <a:r>
            <a:rPr lang="en-US" sz="2600" b="0" dirty="0" err="1"/>
            <a:t>Eestivenelased</a:t>
          </a:r>
          <a:r>
            <a:rPr lang="en-US" sz="2600" b="0" dirty="0"/>
            <a:t> on </a:t>
          </a:r>
          <a:r>
            <a:rPr lang="en-US" sz="2600" b="0" dirty="0" err="1"/>
            <a:t>üleesindatud</a:t>
          </a:r>
          <a:r>
            <a:rPr lang="en-US" sz="2600" b="0" dirty="0"/>
            <a:t> </a:t>
          </a:r>
          <a:r>
            <a:rPr lang="en-US" sz="2600" b="0" dirty="0" err="1"/>
            <a:t>liht</a:t>
          </a:r>
          <a:r>
            <a:rPr lang="en-US" sz="2600" b="0" dirty="0"/>
            <a:t>- ja </a:t>
          </a:r>
          <a:r>
            <a:rPr lang="en-US" sz="2600" b="0" dirty="0" err="1"/>
            <a:t>oskustööliste</a:t>
          </a:r>
          <a:r>
            <a:rPr lang="en-US" sz="2600" b="0" dirty="0"/>
            <a:t>, </a:t>
          </a:r>
          <a:r>
            <a:rPr lang="en-US" sz="2600" b="0" dirty="0" err="1"/>
            <a:t>müügi</a:t>
          </a:r>
          <a:r>
            <a:rPr lang="en-US" sz="2600" b="0" dirty="0"/>
            <a:t>- ja </a:t>
          </a:r>
          <a:r>
            <a:rPr lang="en-US" sz="2600" b="0" dirty="0" err="1"/>
            <a:t>teenindustöötajate</a:t>
          </a:r>
          <a:r>
            <a:rPr lang="en-US" sz="2600" b="0" dirty="0"/>
            <a:t> </a:t>
          </a:r>
          <a:r>
            <a:rPr lang="en-US" sz="2600" b="0" dirty="0" err="1"/>
            <a:t>hulgas</a:t>
          </a:r>
          <a:r>
            <a:rPr lang="en-US" sz="2600" b="0" dirty="0"/>
            <a:t> (Saar, </a:t>
          </a:r>
          <a:r>
            <a:rPr lang="en-US" sz="2600" b="0" dirty="0" err="1"/>
            <a:t>Helemäe</a:t>
          </a:r>
          <a:r>
            <a:rPr lang="en-US" sz="2600" b="0" dirty="0"/>
            <a:t> 2017) </a:t>
          </a:r>
        </a:p>
      </dgm:t>
    </dgm:pt>
    <dgm:pt modelId="{DD38A63A-9536-4716-BC93-90CC89EE045A}" type="parTrans" cxnId="{898DCCA9-C4BE-4868-B21A-C2CAA0CFF264}">
      <dgm:prSet/>
      <dgm:spPr/>
      <dgm:t>
        <a:bodyPr/>
        <a:lstStyle/>
        <a:p>
          <a:endParaRPr lang="en-US"/>
        </a:p>
      </dgm:t>
    </dgm:pt>
    <dgm:pt modelId="{6B2DCC7E-B7BF-45CE-BDD3-3E55039A5388}" type="sibTrans" cxnId="{898DCCA9-C4BE-4868-B21A-C2CAA0CFF264}">
      <dgm:prSet/>
      <dgm:spPr/>
      <dgm:t>
        <a:bodyPr/>
        <a:lstStyle/>
        <a:p>
          <a:endParaRPr lang="en-US"/>
        </a:p>
      </dgm:t>
    </dgm:pt>
    <dgm:pt modelId="{66EA93E1-7549-4FB6-A525-D4B74422AC9F}">
      <dgm:prSet custT="1"/>
      <dgm:spPr/>
      <dgm:t>
        <a:bodyPr/>
        <a:lstStyle/>
        <a:p>
          <a:pPr>
            <a:defRPr b="1"/>
          </a:pPr>
          <a:r>
            <a:rPr lang="en-US" sz="2600" b="0" dirty="0" err="1"/>
            <a:t>Eestivenelastest</a:t>
          </a:r>
          <a:r>
            <a:rPr lang="en-US" sz="2600" b="0" dirty="0"/>
            <a:t> </a:t>
          </a:r>
          <a:r>
            <a:rPr lang="en-US" sz="2600" b="0" dirty="0" err="1"/>
            <a:t>noorte</a:t>
          </a:r>
          <a:r>
            <a:rPr lang="en-US" sz="2600" b="0" dirty="0"/>
            <a:t> </a:t>
          </a:r>
          <a:r>
            <a:rPr lang="en-US" sz="2600" b="0" dirty="0" err="1"/>
            <a:t>töötus</a:t>
          </a:r>
          <a:r>
            <a:rPr lang="en-US" sz="2600" b="0" dirty="0"/>
            <a:t> </a:t>
          </a:r>
          <a:r>
            <a:rPr lang="en-US" sz="2600" b="0" dirty="0" err="1"/>
            <a:t>oli</a:t>
          </a:r>
          <a:r>
            <a:rPr lang="en-US" sz="2600" b="0" dirty="0"/>
            <a:t> 2015. a 22,6%, </a:t>
          </a:r>
          <a:r>
            <a:rPr lang="en-US" sz="2600" b="0" dirty="0" err="1"/>
            <a:t>eestlastest</a:t>
          </a:r>
          <a:r>
            <a:rPr lang="en-US" sz="2600" b="0" dirty="0"/>
            <a:t> - 10,6% (Saar, </a:t>
          </a:r>
          <a:r>
            <a:rPr lang="en-US" sz="2600" b="0" dirty="0" err="1"/>
            <a:t>Helemäe</a:t>
          </a:r>
          <a:r>
            <a:rPr lang="en-US" sz="2600" b="0" dirty="0"/>
            <a:t> 2017)</a:t>
          </a:r>
        </a:p>
      </dgm:t>
    </dgm:pt>
    <dgm:pt modelId="{5149C4A1-A131-4FC0-A82B-3CAB0C6F1850}" type="sibTrans" cxnId="{82AE13A6-7CE4-4401-8781-C39EE296CBCF}">
      <dgm:prSet/>
      <dgm:spPr/>
      <dgm:t>
        <a:bodyPr/>
        <a:lstStyle/>
        <a:p>
          <a:endParaRPr lang="en-US"/>
        </a:p>
      </dgm:t>
    </dgm:pt>
    <dgm:pt modelId="{DB590397-433A-4865-988A-7BB9CC48989F}" type="parTrans" cxnId="{82AE13A6-7CE4-4401-8781-C39EE296CBCF}">
      <dgm:prSet/>
      <dgm:spPr/>
      <dgm:t>
        <a:bodyPr/>
        <a:lstStyle/>
        <a:p>
          <a:endParaRPr lang="en-US"/>
        </a:p>
      </dgm:t>
    </dgm:pt>
    <dgm:pt modelId="{95C1929C-D5A8-8E41-BAFD-C0C724419B77}">
      <dgm:prSet custT="1"/>
      <dgm:spPr/>
      <dgm:t>
        <a:bodyPr/>
        <a:lstStyle/>
        <a:p>
          <a:pPr>
            <a:defRPr b="1"/>
          </a:pPr>
          <a:r>
            <a:rPr lang="en-US" sz="2600" b="0" dirty="0"/>
            <a:t>9% </a:t>
          </a:r>
          <a:r>
            <a:rPr lang="en-US" sz="2600" b="0" dirty="0" err="1"/>
            <a:t>ettevõtete</a:t>
          </a:r>
          <a:r>
            <a:rPr lang="en-US" sz="2600" b="0" dirty="0"/>
            <a:t> </a:t>
          </a:r>
          <a:r>
            <a:rPr lang="en-US" sz="2600" b="0" dirty="0" err="1"/>
            <a:t>juhatuses</a:t>
          </a:r>
          <a:r>
            <a:rPr lang="en-US" sz="2600" b="0" dirty="0"/>
            <a:t> on </a:t>
          </a:r>
          <a:r>
            <a:rPr lang="en-US" sz="2600" b="0" dirty="0" err="1"/>
            <a:t>lisaks</a:t>
          </a:r>
          <a:r>
            <a:rPr lang="en-US" sz="2600" b="0" dirty="0"/>
            <a:t> </a:t>
          </a:r>
          <a:r>
            <a:rPr lang="en-US" sz="2600" b="0" dirty="0" err="1"/>
            <a:t>eestlastele</a:t>
          </a:r>
          <a:r>
            <a:rPr lang="en-US" sz="2600" b="0" dirty="0"/>
            <a:t> </a:t>
          </a:r>
          <a:r>
            <a:rPr lang="en-US" sz="2600" b="0" dirty="0" err="1"/>
            <a:t>teised</a:t>
          </a:r>
          <a:r>
            <a:rPr lang="en-US" sz="2600" b="0" dirty="0"/>
            <a:t> </a:t>
          </a:r>
          <a:r>
            <a:rPr lang="en-US" sz="2600" b="0" dirty="0" err="1"/>
            <a:t>rahvused</a:t>
          </a:r>
          <a:r>
            <a:rPr lang="en-US" sz="2600" b="0" dirty="0"/>
            <a:t> (Praxis 2015)</a:t>
          </a:r>
        </a:p>
      </dgm:t>
    </dgm:pt>
    <dgm:pt modelId="{27FF1A09-B3FC-8C47-9BDD-50CBFE074EBB}" type="parTrans" cxnId="{67713108-3F65-384C-ABC5-FEA4118030B8}">
      <dgm:prSet/>
      <dgm:spPr/>
      <dgm:t>
        <a:bodyPr/>
        <a:lstStyle/>
        <a:p>
          <a:endParaRPr lang="en-US"/>
        </a:p>
      </dgm:t>
    </dgm:pt>
    <dgm:pt modelId="{417B2784-E60E-3D4E-993A-30B580BF3DC3}" type="sibTrans" cxnId="{67713108-3F65-384C-ABC5-FEA4118030B8}">
      <dgm:prSet/>
      <dgm:spPr/>
      <dgm:t>
        <a:bodyPr/>
        <a:lstStyle/>
        <a:p>
          <a:endParaRPr lang="en-US"/>
        </a:p>
      </dgm:t>
    </dgm:pt>
    <dgm:pt modelId="{882FB8E3-B12C-2E4D-9341-ADE0118A2A5A}" type="pres">
      <dgm:prSet presAssocID="{3A995DC7-F265-49FB-BF6F-A42AA45F825D}" presName="root" presStyleCnt="0">
        <dgm:presLayoutVars>
          <dgm:chMax/>
          <dgm:chPref/>
          <dgm:animLvl val="lvl"/>
        </dgm:presLayoutVars>
      </dgm:prSet>
      <dgm:spPr/>
    </dgm:pt>
    <dgm:pt modelId="{B1F86F7C-FAE4-B841-A394-170DDEC6209B}" type="pres">
      <dgm:prSet presAssocID="{3A995DC7-F265-49FB-BF6F-A42AA45F825D}" presName="divider" presStyleLbl="fgAcc1" presStyleIdx="0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B45082CD-9907-4C47-8BA2-62FC105F2D8A}" type="pres">
      <dgm:prSet presAssocID="{3A995DC7-F265-49FB-BF6F-A42AA45F825D}" presName="nodes" presStyleCnt="0">
        <dgm:presLayoutVars>
          <dgm:chMax/>
          <dgm:chPref/>
          <dgm:animLvl val="lvl"/>
        </dgm:presLayoutVars>
      </dgm:prSet>
      <dgm:spPr/>
    </dgm:pt>
    <dgm:pt modelId="{098CEC39-AB7B-C345-A41C-C1B9A1DF7062}" type="pres">
      <dgm:prSet presAssocID="{91966063-8F74-43CD-8309-20273AE7FFF3}" presName="composite" presStyleCnt="0"/>
      <dgm:spPr/>
    </dgm:pt>
    <dgm:pt modelId="{82CF6F9C-9FB8-0D46-8EA8-F5634BD84435}" type="pres">
      <dgm:prSet presAssocID="{91966063-8F74-43CD-8309-20273AE7FFF3}" presName="ConnectorPoint" presStyleLbl="lnNode1" presStyleIdx="0" presStyleCnt="3"/>
      <dgm:spPr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2ABB4851-DBCB-8444-AD7B-3316DEFB6133}" type="pres">
      <dgm:prSet presAssocID="{91966063-8F74-43CD-8309-20273AE7FFF3}" presName="DropPinPlaceHolder" presStyleCnt="0"/>
      <dgm:spPr/>
    </dgm:pt>
    <dgm:pt modelId="{64437C7B-19CE-BF41-96BF-8F01C7A41859}" type="pres">
      <dgm:prSet presAssocID="{91966063-8F74-43CD-8309-20273AE7FFF3}" presName="DropPin" presStyleLbl="alignNode1" presStyleIdx="0" presStyleCnt="3"/>
      <dgm:spPr/>
    </dgm:pt>
    <dgm:pt modelId="{586AC6FC-D9BA-104B-9D69-DBF3B29932D5}" type="pres">
      <dgm:prSet presAssocID="{91966063-8F74-43CD-8309-20273AE7FFF3}" presName="Ellipse" presStyleLbl="fgAcc1" presStyleIdx="1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58BA6E59-43A4-7845-B09B-5AA3A7EAA704}" type="pres">
      <dgm:prSet presAssocID="{91966063-8F74-43CD-8309-20273AE7FFF3}" presName="L2TextContainer" presStyleLbl="revTx" presStyleIdx="0" presStyleCnt="6">
        <dgm:presLayoutVars>
          <dgm:bulletEnabled val="1"/>
        </dgm:presLayoutVars>
      </dgm:prSet>
      <dgm:spPr/>
    </dgm:pt>
    <dgm:pt modelId="{93FA763C-D6D3-EF48-9A14-BB615CD21386}" type="pres">
      <dgm:prSet presAssocID="{91966063-8F74-43CD-8309-20273AE7FFF3}" presName="L1TextContainer" presStyleLbl="revTx" presStyleIdx="1" presStyleCnt="6" custLinFactNeighborY="72569">
        <dgm:presLayoutVars>
          <dgm:chMax val="1"/>
          <dgm:chPref val="1"/>
          <dgm:bulletEnabled val="1"/>
        </dgm:presLayoutVars>
      </dgm:prSet>
      <dgm:spPr/>
    </dgm:pt>
    <dgm:pt modelId="{DEDE4CBF-633C-A34B-96E5-A4BD63679329}" type="pres">
      <dgm:prSet presAssocID="{91966063-8F74-43CD-8309-20273AE7FFF3}" presName="ConnectLine" presStyleLbl="sibTrans1D1" presStyleIdx="0" presStyleCnt="3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DCCB4FC-6B47-5B4D-A06B-079E365BEBAD}" type="pres">
      <dgm:prSet presAssocID="{91966063-8F74-43CD-8309-20273AE7FFF3}" presName="EmptyPlaceHolder" presStyleCnt="0"/>
      <dgm:spPr/>
    </dgm:pt>
    <dgm:pt modelId="{6780002B-35BA-C442-934D-53EEC1A7540C}" type="pres">
      <dgm:prSet presAssocID="{6B2DCC7E-B7BF-45CE-BDD3-3E55039A5388}" presName="spaceBetweenRectangles" presStyleCnt="0"/>
      <dgm:spPr/>
    </dgm:pt>
    <dgm:pt modelId="{AF11FFD4-85AA-E84C-A46B-2B70594ED654}" type="pres">
      <dgm:prSet presAssocID="{66EA93E1-7549-4FB6-A525-D4B74422AC9F}" presName="composite" presStyleCnt="0"/>
      <dgm:spPr/>
    </dgm:pt>
    <dgm:pt modelId="{7FF88AED-AF1D-A842-B416-C46E4E214617}" type="pres">
      <dgm:prSet presAssocID="{66EA93E1-7549-4FB6-A525-D4B74422AC9F}" presName="ConnectorPoint" presStyleLbl="lnNode1" presStyleIdx="1" presStyleCnt="3"/>
      <dgm:spPr>
        <a:gradFill rotWithShape="0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A598E021-AA07-6C4D-9608-CE55D54FA79C}" type="pres">
      <dgm:prSet presAssocID="{66EA93E1-7549-4FB6-A525-D4B74422AC9F}" presName="DropPinPlaceHolder" presStyleCnt="0"/>
      <dgm:spPr/>
    </dgm:pt>
    <dgm:pt modelId="{212DFF79-E496-AD44-AFC6-A3A7523A01B0}" type="pres">
      <dgm:prSet presAssocID="{66EA93E1-7549-4FB6-A525-D4B74422AC9F}" presName="DropPin" presStyleLbl="alignNode1" presStyleIdx="1" presStyleCnt="3"/>
      <dgm:spPr/>
    </dgm:pt>
    <dgm:pt modelId="{84A904E2-98B2-6842-A6D7-F37BB339CE04}" type="pres">
      <dgm:prSet presAssocID="{66EA93E1-7549-4FB6-A525-D4B74422AC9F}" presName="Ellipse" presStyleLbl="fgAcc1" presStyleIdx="2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E059CD1C-5776-1941-99C5-ED9787EEE979}" type="pres">
      <dgm:prSet presAssocID="{66EA93E1-7549-4FB6-A525-D4B74422AC9F}" presName="L2TextContainer" presStyleLbl="revTx" presStyleIdx="2" presStyleCnt="6">
        <dgm:presLayoutVars>
          <dgm:bulletEnabled val="1"/>
        </dgm:presLayoutVars>
      </dgm:prSet>
      <dgm:spPr/>
    </dgm:pt>
    <dgm:pt modelId="{7FBD4A09-EAC0-054B-AC83-6022F53B4B6C}" type="pres">
      <dgm:prSet presAssocID="{66EA93E1-7549-4FB6-A525-D4B74422AC9F}" presName="L1TextContainer" presStyleLbl="revTx" presStyleIdx="3" presStyleCnt="6" custLinFactNeighborX="-377" custLinFactNeighborY="-57018">
        <dgm:presLayoutVars>
          <dgm:chMax val="1"/>
          <dgm:chPref val="1"/>
          <dgm:bulletEnabled val="1"/>
        </dgm:presLayoutVars>
      </dgm:prSet>
      <dgm:spPr/>
    </dgm:pt>
    <dgm:pt modelId="{3661881A-62B5-664D-A808-A41D0D048B8E}" type="pres">
      <dgm:prSet presAssocID="{66EA93E1-7549-4FB6-A525-D4B74422AC9F}" presName="ConnectLine" presStyleLbl="sibTrans1D1" presStyleIdx="1" presStyleCnt="3"/>
      <dgm:spPr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0E37B65A-7E3B-204C-8FBC-402F40EA1044}" type="pres">
      <dgm:prSet presAssocID="{66EA93E1-7549-4FB6-A525-D4B74422AC9F}" presName="EmptyPlaceHolder" presStyleCnt="0"/>
      <dgm:spPr/>
    </dgm:pt>
    <dgm:pt modelId="{D45D855B-4B63-8946-A729-D33190A66B4D}" type="pres">
      <dgm:prSet presAssocID="{5149C4A1-A131-4FC0-A82B-3CAB0C6F1850}" presName="spaceBetweenRectangles" presStyleCnt="0"/>
      <dgm:spPr/>
    </dgm:pt>
    <dgm:pt modelId="{AE465AF8-E943-154E-BB7A-870E6425FBE0}" type="pres">
      <dgm:prSet presAssocID="{95C1929C-D5A8-8E41-BAFD-C0C724419B77}" presName="composite" presStyleCnt="0"/>
      <dgm:spPr/>
    </dgm:pt>
    <dgm:pt modelId="{E7D9700A-3396-D148-815F-F9CC42BE756D}" type="pres">
      <dgm:prSet presAssocID="{95C1929C-D5A8-8E41-BAFD-C0C724419B77}" presName="ConnectorPoint" presStyleLbl="lnNode1" presStyleIdx="2" presStyleCnt="3"/>
      <dgm:spPr>
        <a:gradFill rotWithShape="0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3899C869-FC4F-204D-BF40-B915FDC50C19}" type="pres">
      <dgm:prSet presAssocID="{95C1929C-D5A8-8E41-BAFD-C0C724419B77}" presName="DropPinPlaceHolder" presStyleCnt="0"/>
      <dgm:spPr/>
    </dgm:pt>
    <dgm:pt modelId="{37050BA9-E9F2-9640-9F07-8677E7D67CFA}" type="pres">
      <dgm:prSet presAssocID="{95C1929C-D5A8-8E41-BAFD-C0C724419B77}" presName="DropPin" presStyleLbl="alignNode1" presStyleIdx="2" presStyleCnt="3"/>
      <dgm:spPr/>
    </dgm:pt>
    <dgm:pt modelId="{53B7AC78-0F07-194E-9AED-17FBD57A7907}" type="pres">
      <dgm:prSet presAssocID="{95C1929C-D5A8-8E41-BAFD-C0C724419B77}" presName="Ellipse" presStyleLbl="fgAcc1" presStyleIdx="3" presStyleCnt="4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gm:spPr>
    </dgm:pt>
    <dgm:pt modelId="{AD46D3A8-95D8-844B-8571-D632391D2BFE}" type="pres">
      <dgm:prSet presAssocID="{95C1929C-D5A8-8E41-BAFD-C0C724419B77}" presName="L2TextContainer" presStyleLbl="revTx" presStyleIdx="4" presStyleCnt="6">
        <dgm:presLayoutVars>
          <dgm:bulletEnabled val="1"/>
        </dgm:presLayoutVars>
      </dgm:prSet>
      <dgm:spPr/>
    </dgm:pt>
    <dgm:pt modelId="{D6E914B4-56E5-9742-AAD3-E4EEDCB6B5F3}" type="pres">
      <dgm:prSet presAssocID="{95C1929C-D5A8-8E41-BAFD-C0C724419B77}" presName="L1TextContainer" presStyleLbl="revTx" presStyleIdx="5" presStyleCnt="6">
        <dgm:presLayoutVars>
          <dgm:chMax val="1"/>
          <dgm:chPref val="1"/>
          <dgm:bulletEnabled val="1"/>
        </dgm:presLayoutVars>
      </dgm:prSet>
      <dgm:spPr/>
    </dgm:pt>
    <dgm:pt modelId="{AADAAF36-8B5D-DE4A-B75C-37163A3C3069}" type="pres">
      <dgm:prSet presAssocID="{95C1929C-D5A8-8E41-BAFD-C0C724419B77}" presName="ConnectLine" presStyleLbl="sibTrans1D1" presStyleIdx="2" presStyleCnt="3"/>
      <dgm:spPr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84D8B31A-0077-1749-AC17-4D024E1B3903}" type="pres">
      <dgm:prSet presAssocID="{95C1929C-D5A8-8E41-BAFD-C0C724419B77}" presName="EmptyPlaceHolder" presStyleCnt="0"/>
      <dgm:spPr/>
    </dgm:pt>
  </dgm:ptLst>
  <dgm:cxnLst>
    <dgm:cxn modelId="{67713108-3F65-384C-ABC5-FEA4118030B8}" srcId="{3A995DC7-F265-49FB-BF6F-A42AA45F825D}" destId="{95C1929C-D5A8-8E41-BAFD-C0C724419B77}" srcOrd="2" destOrd="0" parTransId="{27FF1A09-B3FC-8C47-9BDD-50CBFE074EBB}" sibTransId="{417B2784-E60E-3D4E-993A-30B580BF3DC3}"/>
    <dgm:cxn modelId="{39CB7A4F-4803-1649-8CD6-9D3C2008C22A}" type="presOf" srcId="{95C1929C-D5A8-8E41-BAFD-C0C724419B77}" destId="{D6E914B4-56E5-9742-AAD3-E4EEDCB6B5F3}" srcOrd="0" destOrd="0" presId="urn:microsoft.com/office/officeart/2017/3/layout/DropPinTimeline"/>
    <dgm:cxn modelId="{E3A79F54-956A-B649-8905-AE4D24AEF835}" type="presOf" srcId="{66EA93E1-7549-4FB6-A525-D4B74422AC9F}" destId="{7FBD4A09-EAC0-054B-AC83-6022F53B4B6C}" srcOrd="0" destOrd="0" presId="urn:microsoft.com/office/officeart/2017/3/layout/DropPinTimeline"/>
    <dgm:cxn modelId="{053DC155-CCD0-8847-831F-36FF47BEE88E}" type="presOf" srcId="{91966063-8F74-43CD-8309-20273AE7FFF3}" destId="{93FA763C-D6D3-EF48-9A14-BB615CD21386}" srcOrd="0" destOrd="0" presId="urn:microsoft.com/office/officeart/2017/3/layout/DropPinTimeline"/>
    <dgm:cxn modelId="{A8BECA7C-CAAF-7343-A1E7-23A18613A759}" type="presOf" srcId="{3A995DC7-F265-49FB-BF6F-A42AA45F825D}" destId="{882FB8E3-B12C-2E4D-9341-ADE0118A2A5A}" srcOrd="0" destOrd="0" presId="urn:microsoft.com/office/officeart/2017/3/layout/DropPinTimeline"/>
    <dgm:cxn modelId="{82AE13A6-7CE4-4401-8781-C39EE296CBCF}" srcId="{3A995DC7-F265-49FB-BF6F-A42AA45F825D}" destId="{66EA93E1-7549-4FB6-A525-D4B74422AC9F}" srcOrd="1" destOrd="0" parTransId="{DB590397-433A-4865-988A-7BB9CC48989F}" sibTransId="{5149C4A1-A131-4FC0-A82B-3CAB0C6F1850}"/>
    <dgm:cxn modelId="{898DCCA9-C4BE-4868-B21A-C2CAA0CFF264}" srcId="{3A995DC7-F265-49FB-BF6F-A42AA45F825D}" destId="{91966063-8F74-43CD-8309-20273AE7FFF3}" srcOrd="0" destOrd="0" parTransId="{DD38A63A-9536-4716-BC93-90CC89EE045A}" sibTransId="{6B2DCC7E-B7BF-45CE-BDD3-3E55039A5388}"/>
    <dgm:cxn modelId="{FF648F9A-4644-B74A-A34B-715456D78507}" type="presParOf" srcId="{882FB8E3-B12C-2E4D-9341-ADE0118A2A5A}" destId="{B1F86F7C-FAE4-B841-A394-170DDEC6209B}" srcOrd="0" destOrd="0" presId="urn:microsoft.com/office/officeart/2017/3/layout/DropPinTimeline"/>
    <dgm:cxn modelId="{A30D4163-370B-714F-ADA6-4F767E7C62FB}" type="presParOf" srcId="{882FB8E3-B12C-2E4D-9341-ADE0118A2A5A}" destId="{B45082CD-9907-4C47-8BA2-62FC105F2D8A}" srcOrd="1" destOrd="0" presId="urn:microsoft.com/office/officeart/2017/3/layout/DropPinTimeline"/>
    <dgm:cxn modelId="{D1A2151B-02E3-6E42-AC49-0DB2D050DB79}" type="presParOf" srcId="{B45082CD-9907-4C47-8BA2-62FC105F2D8A}" destId="{098CEC39-AB7B-C345-A41C-C1B9A1DF7062}" srcOrd="0" destOrd="0" presId="urn:microsoft.com/office/officeart/2017/3/layout/DropPinTimeline"/>
    <dgm:cxn modelId="{9EDBF5B1-0163-8C44-A94B-BEE52CCFD2BA}" type="presParOf" srcId="{098CEC39-AB7B-C345-A41C-C1B9A1DF7062}" destId="{82CF6F9C-9FB8-0D46-8EA8-F5634BD84435}" srcOrd="0" destOrd="0" presId="urn:microsoft.com/office/officeart/2017/3/layout/DropPinTimeline"/>
    <dgm:cxn modelId="{6B1F40B4-193C-A44E-8A55-7C4901ECFB33}" type="presParOf" srcId="{098CEC39-AB7B-C345-A41C-C1B9A1DF7062}" destId="{2ABB4851-DBCB-8444-AD7B-3316DEFB6133}" srcOrd="1" destOrd="0" presId="urn:microsoft.com/office/officeart/2017/3/layout/DropPinTimeline"/>
    <dgm:cxn modelId="{BDA25054-CFE0-3E4D-A6AA-E76689EB5C55}" type="presParOf" srcId="{2ABB4851-DBCB-8444-AD7B-3316DEFB6133}" destId="{64437C7B-19CE-BF41-96BF-8F01C7A41859}" srcOrd="0" destOrd="0" presId="urn:microsoft.com/office/officeart/2017/3/layout/DropPinTimeline"/>
    <dgm:cxn modelId="{42BBE678-5D6D-9D4A-9BC4-BF7E0228B2FA}" type="presParOf" srcId="{2ABB4851-DBCB-8444-AD7B-3316DEFB6133}" destId="{586AC6FC-D9BA-104B-9D69-DBF3B29932D5}" srcOrd="1" destOrd="0" presId="urn:microsoft.com/office/officeart/2017/3/layout/DropPinTimeline"/>
    <dgm:cxn modelId="{0C32EC43-4738-BB49-9A62-9956655A3F42}" type="presParOf" srcId="{098CEC39-AB7B-C345-A41C-C1B9A1DF7062}" destId="{58BA6E59-43A4-7845-B09B-5AA3A7EAA704}" srcOrd="2" destOrd="0" presId="urn:microsoft.com/office/officeart/2017/3/layout/DropPinTimeline"/>
    <dgm:cxn modelId="{1114E52D-4313-E140-88DC-7B509DC3BB0E}" type="presParOf" srcId="{098CEC39-AB7B-C345-A41C-C1B9A1DF7062}" destId="{93FA763C-D6D3-EF48-9A14-BB615CD21386}" srcOrd="3" destOrd="0" presId="urn:microsoft.com/office/officeart/2017/3/layout/DropPinTimeline"/>
    <dgm:cxn modelId="{8BA7C1BB-69FE-EF46-9EE2-3D6521391FFC}" type="presParOf" srcId="{098CEC39-AB7B-C345-A41C-C1B9A1DF7062}" destId="{DEDE4CBF-633C-A34B-96E5-A4BD63679329}" srcOrd="4" destOrd="0" presId="urn:microsoft.com/office/officeart/2017/3/layout/DropPinTimeline"/>
    <dgm:cxn modelId="{C911A1E8-8026-1F45-8563-F6D80CA46CF6}" type="presParOf" srcId="{098CEC39-AB7B-C345-A41C-C1B9A1DF7062}" destId="{8DCCB4FC-6B47-5B4D-A06B-079E365BEBAD}" srcOrd="5" destOrd="0" presId="urn:microsoft.com/office/officeart/2017/3/layout/DropPinTimeline"/>
    <dgm:cxn modelId="{0EAB3F3B-7EE1-F845-9A73-D76E6ADBEC11}" type="presParOf" srcId="{B45082CD-9907-4C47-8BA2-62FC105F2D8A}" destId="{6780002B-35BA-C442-934D-53EEC1A7540C}" srcOrd="1" destOrd="0" presId="urn:microsoft.com/office/officeart/2017/3/layout/DropPinTimeline"/>
    <dgm:cxn modelId="{B13D6AAC-B58C-A54D-BE05-AFBA90856C64}" type="presParOf" srcId="{B45082CD-9907-4C47-8BA2-62FC105F2D8A}" destId="{AF11FFD4-85AA-E84C-A46B-2B70594ED654}" srcOrd="2" destOrd="0" presId="urn:microsoft.com/office/officeart/2017/3/layout/DropPinTimeline"/>
    <dgm:cxn modelId="{8F5AEE26-2176-D344-AB86-3241F78D577A}" type="presParOf" srcId="{AF11FFD4-85AA-E84C-A46B-2B70594ED654}" destId="{7FF88AED-AF1D-A842-B416-C46E4E214617}" srcOrd="0" destOrd="0" presId="urn:microsoft.com/office/officeart/2017/3/layout/DropPinTimeline"/>
    <dgm:cxn modelId="{B90686C5-49F3-104D-B74B-E0465EF914B4}" type="presParOf" srcId="{AF11FFD4-85AA-E84C-A46B-2B70594ED654}" destId="{A598E021-AA07-6C4D-9608-CE55D54FA79C}" srcOrd="1" destOrd="0" presId="urn:microsoft.com/office/officeart/2017/3/layout/DropPinTimeline"/>
    <dgm:cxn modelId="{C0AAD04F-C782-9B46-BF04-3319DD71DA66}" type="presParOf" srcId="{A598E021-AA07-6C4D-9608-CE55D54FA79C}" destId="{212DFF79-E496-AD44-AFC6-A3A7523A01B0}" srcOrd="0" destOrd="0" presId="urn:microsoft.com/office/officeart/2017/3/layout/DropPinTimeline"/>
    <dgm:cxn modelId="{11B26BD4-8A55-4444-8FB2-7760D91B9FB6}" type="presParOf" srcId="{A598E021-AA07-6C4D-9608-CE55D54FA79C}" destId="{84A904E2-98B2-6842-A6D7-F37BB339CE04}" srcOrd="1" destOrd="0" presId="urn:microsoft.com/office/officeart/2017/3/layout/DropPinTimeline"/>
    <dgm:cxn modelId="{FA278167-14C1-2943-8E70-67AA04E8D375}" type="presParOf" srcId="{AF11FFD4-85AA-E84C-A46B-2B70594ED654}" destId="{E059CD1C-5776-1941-99C5-ED9787EEE979}" srcOrd="2" destOrd="0" presId="urn:microsoft.com/office/officeart/2017/3/layout/DropPinTimeline"/>
    <dgm:cxn modelId="{E7B0A38B-CDCE-6F40-84B4-886C15F9D750}" type="presParOf" srcId="{AF11FFD4-85AA-E84C-A46B-2B70594ED654}" destId="{7FBD4A09-EAC0-054B-AC83-6022F53B4B6C}" srcOrd="3" destOrd="0" presId="urn:microsoft.com/office/officeart/2017/3/layout/DropPinTimeline"/>
    <dgm:cxn modelId="{F89DED40-31AA-AE4B-80C6-00F0407AE58D}" type="presParOf" srcId="{AF11FFD4-85AA-E84C-A46B-2B70594ED654}" destId="{3661881A-62B5-664D-A808-A41D0D048B8E}" srcOrd="4" destOrd="0" presId="urn:microsoft.com/office/officeart/2017/3/layout/DropPinTimeline"/>
    <dgm:cxn modelId="{BAB09B92-538F-8144-BA66-1F62E83A48C5}" type="presParOf" srcId="{AF11FFD4-85AA-E84C-A46B-2B70594ED654}" destId="{0E37B65A-7E3B-204C-8FBC-402F40EA1044}" srcOrd="5" destOrd="0" presId="urn:microsoft.com/office/officeart/2017/3/layout/DropPinTimeline"/>
    <dgm:cxn modelId="{99723558-A469-2B4B-A388-C78181C94F2D}" type="presParOf" srcId="{B45082CD-9907-4C47-8BA2-62FC105F2D8A}" destId="{D45D855B-4B63-8946-A729-D33190A66B4D}" srcOrd="3" destOrd="0" presId="urn:microsoft.com/office/officeart/2017/3/layout/DropPinTimeline"/>
    <dgm:cxn modelId="{97887826-B71D-7A49-92AB-A17D2E6D633A}" type="presParOf" srcId="{B45082CD-9907-4C47-8BA2-62FC105F2D8A}" destId="{AE465AF8-E943-154E-BB7A-870E6425FBE0}" srcOrd="4" destOrd="0" presId="urn:microsoft.com/office/officeart/2017/3/layout/DropPinTimeline"/>
    <dgm:cxn modelId="{14517710-6325-8644-AADC-D921780F1BB6}" type="presParOf" srcId="{AE465AF8-E943-154E-BB7A-870E6425FBE0}" destId="{E7D9700A-3396-D148-815F-F9CC42BE756D}" srcOrd="0" destOrd="0" presId="urn:microsoft.com/office/officeart/2017/3/layout/DropPinTimeline"/>
    <dgm:cxn modelId="{86909DDB-8C0A-CA4F-AD17-95FA8893CDDE}" type="presParOf" srcId="{AE465AF8-E943-154E-BB7A-870E6425FBE0}" destId="{3899C869-FC4F-204D-BF40-B915FDC50C19}" srcOrd="1" destOrd="0" presId="urn:microsoft.com/office/officeart/2017/3/layout/DropPinTimeline"/>
    <dgm:cxn modelId="{72B27593-2724-6B44-8D5D-3F082EE22A15}" type="presParOf" srcId="{3899C869-FC4F-204D-BF40-B915FDC50C19}" destId="{37050BA9-E9F2-9640-9F07-8677E7D67CFA}" srcOrd="0" destOrd="0" presId="urn:microsoft.com/office/officeart/2017/3/layout/DropPinTimeline"/>
    <dgm:cxn modelId="{44E69894-8F57-F448-AB46-E97B960F39FD}" type="presParOf" srcId="{3899C869-FC4F-204D-BF40-B915FDC50C19}" destId="{53B7AC78-0F07-194E-9AED-17FBD57A7907}" srcOrd="1" destOrd="0" presId="urn:microsoft.com/office/officeart/2017/3/layout/DropPinTimeline"/>
    <dgm:cxn modelId="{62A75792-092B-FC4D-99C8-6DEDE9E6CF5D}" type="presParOf" srcId="{AE465AF8-E943-154E-BB7A-870E6425FBE0}" destId="{AD46D3A8-95D8-844B-8571-D632391D2BFE}" srcOrd="2" destOrd="0" presId="urn:microsoft.com/office/officeart/2017/3/layout/DropPinTimeline"/>
    <dgm:cxn modelId="{5D8F67F8-F92A-6142-9DFA-29BC4FB9A477}" type="presParOf" srcId="{AE465AF8-E943-154E-BB7A-870E6425FBE0}" destId="{D6E914B4-56E5-9742-AAD3-E4EEDCB6B5F3}" srcOrd="3" destOrd="0" presId="urn:microsoft.com/office/officeart/2017/3/layout/DropPinTimeline"/>
    <dgm:cxn modelId="{9C425DEC-8B8D-EA4F-A424-504046DCA77F}" type="presParOf" srcId="{AE465AF8-E943-154E-BB7A-870E6425FBE0}" destId="{AADAAF36-8B5D-DE4A-B75C-37163A3C3069}" srcOrd="4" destOrd="0" presId="urn:microsoft.com/office/officeart/2017/3/layout/DropPinTimeline"/>
    <dgm:cxn modelId="{75E3274D-9379-5645-8EBA-274D6853BB4D}" type="presParOf" srcId="{AE465AF8-E943-154E-BB7A-870E6425FBE0}" destId="{84D8B31A-0077-1749-AC17-4D024E1B3903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86F7C-FAE4-B841-A394-170DDEC6209B}">
      <dsp:nvSpPr>
        <dsp:cNvPr id="0" name=""/>
        <dsp:cNvSpPr/>
      </dsp:nvSpPr>
      <dsp:spPr>
        <a:xfrm>
          <a:off x="0" y="3141133"/>
          <a:ext cx="7010673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37C7B-19CE-BF41-96BF-8F01C7A41859}">
      <dsp:nvSpPr>
        <dsp:cNvPr id="0" name=""/>
        <dsp:cNvSpPr/>
      </dsp:nvSpPr>
      <dsp:spPr>
        <a:xfrm rot="8100000">
          <a:off x="97364" y="727495"/>
          <a:ext cx="454817" cy="45481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6AC6FC-D9BA-104B-9D69-DBF3B29932D5}">
      <dsp:nvSpPr>
        <dsp:cNvPr id="0" name=""/>
        <dsp:cNvSpPr/>
      </dsp:nvSpPr>
      <dsp:spPr>
        <a:xfrm>
          <a:off x="147891" y="778021"/>
          <a:ext cx="353764" cy="3537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A6E59-43A4-7845-B09B-5AA3A7EAA704}">
      <dsp:nvSpPr>
        <dsp:cNvPr id="0" name=""/>
        <dsp:cNvSpPr/>
      </dsp:nvSpPr>
      <dsp:spPr>
        <a:xfrm>
          <a:off x="646377" y="1755715"/>
          <a:ext cx="2873707" cy="185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A763C-D6D3-EF48-9A14-BB615CD21386}">
      <dsp:nvSpPr>
        <dsp:cNvPr id="0" name=""/>
        <dsp:cNvSpPr/>
      </dsp:nvSpPr>
      <dsp:spPr>
        <a:xfrm>
          <a:off x="646377" y="1102360"/>
          <a:ext cx="2873707" cy="653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b="0" kern="1200" dirty="0" err="1"/>
            <a:t>Eestivenelased</a:t>
          </a:r>
          <a:r>
            <a:rPr lang="en-US" sz="2600" b="0" kern="1200" dirty="0"/>
            <a:t> on </a:t>
          </a:r>
          <a:r>
            <a:rPr lang="en-US" sz="2600" b="0" kern="1200" dirty="0" err="1"/>
            <a:t>üleesindatud</a:t>
          </a:r>
          <a:r>
            <a:rPr lang="en-US" sz="2600" b="0" kern="1200" dirty="0"/>
            <a:t> </a:t>
          </a:r>
          <a:r>
            <a:rPr lang="en-US" sz="2600" b="0" kern="1200" dirty="0" err="1"/>
            <a:t>liht</a:t>
          </a:r>
          <a:r>
            <a:rPr lang="en-US" sz="2600" b="0" kern="1200" dirty="0"/>
            <a:t>- ja </a:t>
          </a:r>
          <a:r>
            <a:rPr lang="en-US" sz="2600" b="0" kern="1200" dirty="0" err="1"/>
            <a:t>oskustööliste</a:t>
          </a:r>
          <a:r>
            <a:rPr lang="en-US" sz="2600" b="0" kern="1200" dirty="0"/>
            <a:t>, </a:t>
          </a:r>
          <a:r>
            <a:rPr lang="en-US" sz="2600" b="0" kern="1200" dirty="0" err="1"/>
            <a:t>müügi</a:t>
          </a:r>
          <a:r>
            <a:rPr lang="en-US" sz="2600" b="0" kern="1200" dirty="0"/>
            <a:t>- ja </a:t>
          </a:r>
          <a:r>
            <a:rPr lang="en-US" sz="2600" b="0" kern="1200" dirty="0" err="1"/>
            <a:t>teenindustöötajate</a:t>
          </a:r>
          <a:r>
            <a:rPr lang="en-US" sz="2600" b="0" kern="1200" dirty="0"/>
            <a:t> </a:t>
          </a:r>
          <a:r>
            <a:rPr lang="en-US" sz="2600" b="0" kern="1200" dirty="0" err="1"/>
            <a:t>hulgas</a:t>
          </a:r>
          <a:r>
            <a:rPr lang="en-US" sz="2600" b="0" kern="1200" dirty="0"/>
            <a:t> (Saar, </a:t>
          </a:r>
          <a:r>
            <a:rPr lang="en-US" sz="2600" b="0" kern="1200" dirty="0" err="1"/>
            <a:t>Helemäe</a:t>
          </a:r>
          <a:r>
            <a:rPr lang="en-US" sz="2600" b="0" kern="1200" dirty="0"/>
            <a:t> 2017) </a:t>
          </a:r>
        </a:p>
      </dsp:txBody>
      <dsp:txXfrm>
        <a:off x="646377" y="1102360"/>
        <a:ext cx="2873707" cy="653355"/>
      </dsp:txXfrm>
    </dsp:sp>
    <dsp:sp modelId="{DEDE4CBF-633C-A34B-96E5-A4BD63679329}">
      <dsp:nvSpPr>
        <dsp:cNvPr id="0" name=""/>
        <dsp:cNvSpPr/>
      </dsp:nvSpPr>
      <dsp:spPr>
        <a:xfrm>
          <a:off x="324773" y="1281582"/>
          <a:ext cx="0" cy="1859550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F6F9C-9FB8-0D46-8EA8-F5634BD84435}">
      <dsp:nvSpPr>
        <dsp:cNvPr id="0" name=""/>
        <dsp:cNvSpPr/>
      </dsp:nvSpPr>
      <dsp:spPr>
        <a:xfrm>
          <a:off x="271958" y="3082330"/>
          <a:ext cx="115777" cy="117604"/>
        </a:xfrm>
        <a:prstGeom prst="ellipse">
          <a:avLst/>
        </a:prstGeom>
        <a:gradFill rotWithShape="0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2DFF79-E496-AD44-AFC6-A3A7523A01B0}">
      <dsp:nvSpPr>
        <dsp:cNvPr id="0" name=""/>
        <dsp:cNvSpPr/>
      </dsp:nvSpPr>
      <dsp:spPr>
        <a:xfrm rot="18900000">
          <a:off x="1841074" y="5099952"/>
          <a:ext cx="454817" cy="45481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A904E2-98B2-6842-A6D7-F37BB339CE04}">
      <dsp:nvSpPr>
        <dsp:cNvPr id="0" name=""/>
        <dsp:cNvSpPr/>
      </dsp:nvSpPr>
      <dsp:spPr>
        <a:xfrm>
          <a:off x="1891600" y="5150479"/>
          <a:ext cx="353764" cy="3537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9CD1C-5776-1941-99C5-ED9787EEE979}">
      <dsp:nvSpPr>
        <dsp:cNvPr id="0" name=""/>
        <dsp:cNvSpPr/>
      </dsp:nvSpPr>
      <dsp:spPr>
        <a:xfrm>
          <a:off x="2379253" y="2768602"/>
          <a:ext cx="2873707" cy="185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D4A09-EAC0-054B-AC83-6022F53B4B6C}">
      <dsp:nvSpPr>
        <dsp:cNvPr id="0" name=""/>
        <dsp:cNvSpPr/>
      </dsp:nvSpPr>
      <dsp:spPr>
        <a:xfrm>
          <a:off x="2379253" y="4628153"/>
          <a:ext cx="2873707" cy="653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b="0" kern="1200" dirty="0" err="1"/>
            <a:t>Eestivenelastest</a:t>
          </a:r>
          <a:r>
            <a:rPr lang="en-US" sz="2600" b="0" kern="1200" dirty="0"/>
            <a:t> </a:t>
          </a:r>
          <a:r>
            <a:rPr lang="en-US" sz="2600" b="0" kern="1200" dirty="0" err="1"/>
            <a:t>noorte</a:t>
          </a:r>
          <a:r>
            <a:rPr lang="en-US" sz="2600" b="0" kern="1200" dirty="0"/>
            <a:t> </a:t>
          </a:r>
          <a:r>
            <a:rPr lang="en-US" sz="2600" b="0" kern="1200" dirty="0" err="1"/>
            <a:t>töötus</a:t>
          </a:r>
          <a:r>
            <a:rPr lang="en-US" sz="2600" b="0" kern="1200" dirty="0"/>
            <a:t> </a:t>
          </a:r>
          <a:r>
            <a:rPr lang="en-US" sz="2600" b="0" kern="1200" dirty="0" err="1"/>
            <a:t>oli</a:t>
          </a:r>
          <a:r>
            <a:rPr lang="en-US" sz="2600" b="0" kern="1200" dirty="0"/>
            <a:t> 2015. a 22,6%, </a:t>
          </a:r>
          <a:r>
            <a:rPr lang="en-US" sz="2600" b="0" kern="1200" dirty="0" err="1"/>
            <a:t>eestlastest</a:t>
          </a:r>
          <a:r>
            <a:rPr lang="en-US" sz="2600" b="0" kern="1200" dirty="0"/>
            <a:t> - 10,6% (Saar, </a:t>
          </a:r>
          <a:r>
            <a:rPr lang="en-US" sz="2600" b="0" kern="1200" dirty="0" err="1"/>
            <a:t>Helemäe</a:t>
          </a:r>
          <a:r>
            <a:rPr lang="en-US" sz="2600" b="0" kern="1200" dirty="0"/>
            <a:t> 2017)</a:t>
          </a:r>
        </a:p>
      </dsp:txBody>
      <dsp:txXfrm>
        <a:off x="2379253" y="4628153"/>
        <a:ext cx="2873707" cy="653355"/>
      </dsp:txXfrm>
    </dsp:sp>
    <dsp:sp modelId="{3661881A-62B5-664D-A808-A41D0D048B8E}">
      <dsp:nvSpPr>
        <dsp:cNvPr id="0" name=""/>
        <dsp:cNvSpPr/>
      </dsp:nvSpPr>
      <dsp:spPr>
        <a:xfrm>
          <a:off x="2068482" y="3141133"/>
          <a:ext cx="0" cy="1859550"/>
        </a:xfrm>
        <a:prstGeom prst="line">
          <a:avLst/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88AED-AF1D-A842-B416-C46E4E214617}">
      <dsp:nvSpPr>
        <dsp:cNvPr id="0" name=""/>
        <dsp:cNvSpPr/>
      </dsp:nvSpPr>
      <dsp:spPr>
        <a:xfrm>
          <a:off x="2015667" y="3082330"/>
          <a:ext cx="115777" cy="117604"/>
        </a:xfrm>
        <a:prstGeom prst="ellipse">
          <a:avLst/>
        </a:prstGeom>
        <a:gradFill rotWithShape="0">
          <a:gsLst>
            <a:gs pos="0">
              <a:schemeClr val="accent3">
                <a:satMod val="103000"/>
                <a:lumMod val="102000"/>
                <a:tint val="94000"/>
              </a:schemeClr>
            </a:gs>
            <a:gs pos="50000">
              <a:schemeClr val="accent3">
                <a:satMod val="110000"/>
                <a:lumMod val="100000"/>
                <a:shade val="100000"/>
              </a:schemeClr>
            </a:gs>
            <a:gs pos="100000">
              <a:schemeClr val="accent3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050BA9-E9F2-9640-9F07-8677E7D67CFA}">
      <dsp:nvSpPr>
        <dsp:cNvPr id="0" name=""/>
        <dsp:cNvSpPr/>
      </dsp:nvSpPr>
      <dsp:spPr>
        <a:xfrm rot="8100000">
          <a:off x="3584783" y="727495"/>
          <a:ext cx="454817" cy="454817"/>
        </a:xfrm>
        <a:prstGeom prst="teardrop">
          <a:avLst>
            <a:gd name="adj" fmla="val 11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B7AC78-0F07-194E-9AED-17FBD57A7907}">
      <dsp:nvSpPr>
        <dsp:cNvPr id="0" name=""/>
        <dsp:cNvSpPr/>
      </dsp:nvSpPr>
      <dsp:spPr>
        <a:xfrm>
          <a:off x="3635309" y="778021"/>
          <a:ext cx="353764" cy="353764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46D3A8-95D8-844B-8571-D632391D2BFE}">
      <dsp:nvSpPr>
        <dsp:cNvPr id="0" name=""/>
        <dsp:cNvSpPr/>
      </dsp:nvSpPr>
      <dsp:spPr>
        <a:xfrm>
          <a:off x="4133796" y="1281582"/>
          <a:ext cx="2873707" cy="185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914B4-56E5-9742-AAD3-E4EEDCB6B5F3}">
      <dsp:nvSpPr>
        <dsp:cNvPr id="0" name=""/>
        <dsp:cNvSpPr/>
      </dsp:nvSpPr>
      <dsp:spPr>
        <a:xfrm>
          <a:off x="4133796" y="628226"/>
          <a:ext cx="2873707" cy="653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65100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600" b="0" kern="1200" dirty="0"/>
            <a:t>9% </a:t>
          </a:r>
          <a:r>
            <a:rPr lang="en-US" sz="2600" b="0" kern="1200" dirty="0" err="1"/>
            <a:t>ettevõtete</a:t>
          </a:r>
          <a:r>
            <a:rPr lang="en-US" sz="2600" b="0" kern="1200" dirty="0"/>
            <a:t> </a:t>
          </a:r>
          <a:r>
            <a:rPr lang="en-US" sz="2600" b="0" kern="1200" dirty="0" err="1"/>
            <a:t>juhatuses</a:t>
          </a:r>
          <a:r>
            <a:rPr lang="en-US" sz="2600" b="0" kern="1200" dirty="0"/>
            <a:t> on </a:t>
          </a:r>
          <a:r>
            <a:rPr lang="en-US" sz="2600" b="0" kern="1200" dirty="0" err="1"/>
            <a:t>lisaks</a:t>
          </a:r>
          <a:r>
            <a:rPr lang="en-US" sz="2600" b="0" kern="1200" dirty="0"/>
            <a:t> </a:t>
          </a:r>
          <a:r>
            <a:rPr lang="en-US" sz="2600" b="0" kern="1200" dirty="0" err="1"/>
            <a:t>eestlastele</a:t>
          </a:r>
          <a:r>
            <a:rPr lang="en-US" sz="2600" b="0" kern="1200" dirty="0"/>
            <a:t> </a:t>
          </a:r>
          <a:r>
            <a:rPr lang="en-US" sz="2600" b="0" kern="1200" dirty="0" err="1"/>
            <a:t>teised</a:t>
          </a:r>
          <a:r>
            <a:rPr lang="en-US" sz="2600" b="0" kern="1200" dirty="0"/>
            <a:t> </a:t>
          </a:r>
          <a:r>
            <a:rPr lang="en-US" sz="2600" b="0" kern="1200" dirty="0" err="1"/>
            <a:t>rahvused</a:t>
          </a:r>
          <a:r>
            <a:rPr lang="en-US" sz="2600" b="0" kern="1200" dirty="0"/>
            <a:t> (Praxis 2015)</a:t>
          </a:r>
        </a:p>
      </dsp:txBody>
      <dsp:txXfrm>
        <a:off x="4133796" y="628226"/>
        <a:ext cx="2873707" cy="653355"/>
      </dsp:txXfrm>
    </dsp:sp>
    <dsp:sp modelId="{AADAAF36-8B5D-DE4A-B75C-37163A3C3069}">
      <dsp:nvSpPr>
        <dsp:cNvPr id="0" name=""/>
        <dsp:cNvSpPr/>
      </dsp:nvSpPr>
      <dsp:spPr>
        <a:xfrm>
          <a:off x="3812191" y="1281582"/>
          <a:ext cx="0" cy="1859550"/>
        </a:xfrm>
        <a:prstGeom prst="line">
          <a:avLst/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9700A-3396-D148-815F-F9CC42BE756D}">
      <dsp:nvSpPr>
        <dsp:cNvPr id="0" name=""/>
        <dsp:cNvSpPr/>
      </dsp:nvSpPr>
      <dsp:spPr>
        <a:xfrm>
          <a:off x="3759376" y="3082330"/>
          <a:ext cx="115777" cy="117604"/>
        </a:xfrm>
        <a:prstGeom prst="ellipse">
          <a:avLst/>
        </a:prstGeom>
        <a:gradFill rotWithShape="0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45A12-62E8-C34C-B0B3-67298D78CDEA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E4965-17A0-0944-AFDA-20E6369D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3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E4965-17A0-0944-AFDA-20E6369D01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78BC-3BF1-EE43-9F54-C39F04CAD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B7D67-F4EF-5448-93B5-DC626CDD0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6B62D-9553-EC49-98D4-302A6FD3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13821-658E-0D41-851A-2E1A4CE1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836AF-3EC2-804B-BA6D-A7DC1C2A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0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FAAB-0E18-C143-857F-A71353765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9DB55-15C0-C94E-8739-68C796624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6AA38-D78A-8544-BB91-E27B0213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4F42B-C118-FF40-9832-F79E8534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49BF6-78B5-974B-BA56-32B1083F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C664F2-C178-D84F-93E1-AD9982CB1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C5A4-56B4-A84F-BF0A-C8AB909EE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7A8AB-E834-C349-B523-D5DD2C9C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606AA-B12D-D04D-9255-B39EA71E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66E5E-CFF2-A146-928C-0D262FB3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4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A024-0181-3941-8EEF-151008EA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96475-1C16-BF4D-853A-D4DED18E1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201E8-C697-AB49-A929-43FD4B92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111E9-2625-2A4E-A84C-A4EF17E9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BC84F-CFA8-DF4D-B6BF-936AD49A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7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E750-F44C-8245-8937-8FF4F6AE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19C83-14AE-EE4D-8731-EF704B284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9B32A-231A-9D4F-9B32-359AF806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3C67C-868C-654C-80E3-8D0537103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A9A07-FF5C-4649-AF18-5C829188E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7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713A-EB0C-B040-9D35-51743775A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F868E-E259-FF4B-BAF3-4C885E94B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E09B8-23AE-4A46-92C2-5A469B736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8EB6B-5771-F74D-B682-D7C06670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E8BA2-8858-E94B-A5DB-F864966A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48CCD-C33F-3F45-A25A-A2397B88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0FA6-677D-584F-B95D-77593C5E9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1E3E0-EC3A-604A-B2F3-162DAD4B6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66F9E-9CD3-7543-AA17-B6A7938AF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0C4017-E70E-3148-8A1D-8F581C681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656B3-0C16-CF4D-8BD0-3655C3C60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C68E8-E867-F542-8F6C-DCB0A7C2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60E7F9-355D-F340-B296-45A832B6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D072C-ACD3-D64F-BAB3-09E1A497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4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31988-BCEC-0043-AEED-D1B7DB5E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AB758C-BC63-9C4B-BAB4-1C973687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45572-1566-7A45-93A5-37177D17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11EB5B-9D7D-E44E-90F3-D59F860D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5AF91C-55E0-B24F-9801-3B4BE82B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76AEF9-5911-5644-AA7F-292A0870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3073E-3F30-9745-AE43-03C45254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0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14F9F-46EE-1B47-BA7F-D5B35A91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20D0-BE2D-3C4F-AECC-317EF5D8B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FE189-2E74-CF40-9B8B-235C07073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B60B5-22AC-6D48-AE55-E5753EBAC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B00C9-0483-E247-AEE4-418E05D9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35EDF-86DF-5E4C-B989-2303F4E1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1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CE06-BEB7-D24C-9C4F-B6E71E71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8EB68-6D05-E245-8724-5B513D7FF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DBE52-2DAD-2E4C-AB49-1CED7072C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2D92-5FC6-B04F-8F73-289849E89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65CFE-1935-974C-A956-1835C0C6F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3D064-0D84-5F42-BF13-170F7C52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5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23B7B-C325-A14E-AA0D-0D109B96D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AC3EA-9558-DD43-A54E-9491ED08F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6628E-E225-264B-9BCE-5E70B5368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173FF-4445-434D-BE6A-D5BAC47E5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2F875-6E6E-504E-8999-7B592EC7E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1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B0EEB2-A236-D94D-90F2-A9C520380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sz="4700" dirty="0" err="1"/>
              <a:t>Globaalsed</a:t>
            </a:r>
            <a:r>
              <a:rPr lang="en-US" sz="4700" dirty="0"/>
              <a:t> </a:t>
            </a:r>
            <a:r>
              <a:rPr lang="en-US" sz="4700" dirty="0" err="1"/>
              <a:t>eestlased</a:t>
            </a:r>
            <a:r>
              <a:rPr lang="en-US" sz="4700" dirty="0"/>
              <a:t>.</a:t>
            </a:r>
            <a:br>
              <a:rPr lang="en-US" sz="4700" dirty="0"/>
            </a:br>
            <a:r>
              <a:rPr lang="en-US" sz="4700" dirty="0" err="1"/>
              <a:t>Globaalsed</a:t>
            </a:r>
            <a:r>
              <a:rPr lang="en-US" sz="4700" dirty="0"/>
              <a:t> </a:t>
            </a:r>
            <a:r>
              <a:rPr lang="en-US" sz="4700" dirty="0" err="1"/>
              <a:t>eestivenelased</a:t>
            </a:r>
            <a:r>
              <a:rPr lang="en-US" sz="4700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C0963-AB9B-D543-8B0D-B5A5B84A8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/>
              <a:t>Katerina Danilova</a:t>
            </a:r>
          </a:p>
          <a:p>
            <a:pPr algn="l"/>
            <a:r>
              <a:rPr lang="en-US"/>
              <a:t>04.04.2018</a:t>
            </a:r>
          </a:p>
        </p:txBody>
      </p:sp>
    </p:spTree>
    <p:extLst>
      <p:ext uri="{BB962C8B-B14F-4D97-AF65-F5344CB8AC3E}">
        <p14:creationId xmlns:p14="http://schemas.microsoft.com/office/powerpoint/2010/main" val="30033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699B775-F116-40C5-9DC2-A4B1B58E8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447002"/>
              </p:ext>
            </p:extLst>
          </p:nvPr>
        </p:nvGraphicFramePr>
        <p:xfrm>
          <a:off x="5011994" y="338668"/>
          <a:ext cx="7010673" cy="6282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8B927F9-DB53-0442-96F5-C906B4FD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t-EE" dirty="0">
                <a:solidFill>
                  <a:schemeClr val="bg1"/>
                </a:solidFill>
              </a:rPr>
              <a:t>Rahvuslik segregatsioon tööturul</a:t>
            </a:r>
          </a:p>
        </p:txBody>
      </p:sp>
    </p:spTree>
    <p:extLst>
      <p:ext uri="{BB962C8B-B14F-4D97-AF65-F5344CB8AC3E}">
        <p14:creationId xmlns:p14="http://schemas.microsoft.com/office/powerpoint/2010/main" val="339171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7735FB-51F9-6D44-B722-FE06A1E7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dirty="0" err="1"/>
              <a:t>Kas</a:t>
            </a:r>
            <a:r>
              <a:rPr lang="en-US" sz="4800" dirty="0"/>
              <a:t> </a:t>
            </a:r>
            <a:r>
              <a:rPr lang="en-US" sz="4800" dirty="0" err="1"/>
              <a:t>kõrgharidus</a:t>
            </a:r>
            <a:r>
              <a:rPr lang="en-US" sz="4800" dirty="0"/>
              <a:t> ja keel </a:t>
            </a:r>
            <a:r>
              <a:rPr lang="en-US" sz="4800" dirty="0" err="1"/>
              <a:t>aitavad</a:t>
            </a:r>
            <a:r>
              <a:rPr lang="en-US" sz="4800" dirty="0"/>
              <a:t>?</a:t>
            </a:r>
            <a:endParaRPr lang="et-EE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DA6BD-74FD-824E-AD06-F92639EE3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t-EE" sz="3200" dirty="0"/>
              <a:t>15% kõrgharidusega eestivenelastest töötavad kohtadel, kus kõrgharidust pole vaja (</a:t>
            </a:r>
            <a:r>
              <a:rPr lang="en-US" sz="3200" dirty="0" err="1"/>
              <a:t>Krusell</a:t>
            </a:r>
            <a:r>
              <a:rPr lang="en-US" sz="3200" dirty="0"/>
              <a:t> 2016)</a:t>
            </a:r>
            <a:endParaRPr lang="et-EE" sz="3200" dirty="0"/>
          </a:p>
          <a:p>
            <a:pPr marL="0" indent="0">
              <a:buNone/>
            </a:pPr>
            <a:endParaRPr lang="et-EE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73D4A3-54C1-2C41-BDE9-17A6344E367F}"/>
              </a:ext>
            </a:extLst>
          </p:cNvPr>
          <p:cNvSpPr/>
          <p:nvPr/>
        </p:nvSpPr>
        <p:spPr>
          <a:xfrm>
            <a:off x="7416800" y="595293"/>
            <a:ext cx="458893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3200" dirty="0">
                <a:solidFill>
                  <a:schemeClr val="bg1"/>
                </a:solidFill>
              </a:rPr>
              <a:t>Väljavaated töötada juhi või tippspetsialistina on kehvemad (Saar, Helemäe 2017)</a:t>
            </a:r>
          </a:p>
        </p:txBody>
      </p:sp>
    </p:spTree>
    <p:extLst>
      <p:ext uri="{BB962C8B-B14F-4D97-AF65-F5344CB8AC3E}">
        <p14:creationId xmlns:p14="http://schemas.microsoft.com/office/powerpoint/2010/main" val="334785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7E067-429D-114C-BB8C-F57385512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t-EE" sz="3200" dirty="0"/>
              <a:t>41% eestivenelastest oskavad eesti keelt väga heal tasemel (IM 2017)</a:t>
            </a:r>
          </a:p>
          <a:p>
            <a:pPr marL="0" indent="0">
              <a:buNone/>
            </a:pPr>
            <a:endParaRPr lang="et-EE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1C9A27-5E56-D546-8FFF-BD2064A7226C}"/>
              </a:ext>
            </a:extLst>
          </p:cNvPr>
          <p:cNvSpPr txBox="1"/>
          <p:nvPr/>
        </p:nvSpPr>
        <p:spPr>
          <a:xfrm>
            <a:off x="8996852" y="595293"/>
            <a:ext cx="21885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dirty="0">
                <a:solidFill>
                  <a:schemeClr val="bg1"/>
                </a:solidFill>
              </a:rPr>
              <a:t>63% noori kasutavad eesti keelt aktiivselt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CF31ABA-EB5E-7640-81FA-DDDFEE4B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4525963"/>
            <a:ext cx="7410450" cy="1738312"/>
          </a:xfrm>
        </p:spPr>
        <p:txBody>
          <a:bodyPr>
            <a:normAutofit/>
          </a:bodyPr>
          <a:lstStyle/>
          <a:p>
            <a:r>
              <a:rPr lang="et-EE" sz="4800" dirty="0"/>
              <a:t>#1: keeleoskus</a:t>
            </a:r>
          </a:p>
        </p:txBody>
      </p:sp>
    </p:spTree>
    <p:extLst>
      <p:ext uri="{BB962C8B-B14F-4D97-AF65-F5344CB8AC3E}">
        <p14:creationId xmlns:p14="http://schemas.microsoft.com/office/powerpoint/2010/main" val="339033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DBCBA-BC1B-0C45-ACA7-4E07E635C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t-EE" sz="4800" dirty="0"/>
              <a:t>#2: oleme erinevad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C367-B9B1-1046-9014-D53DDC09A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t-EE" sz="3200" dirty="0"/>
              <a:t>Meid ühendavad: eesti loodus, väikese ja eduka riigi kuvand, Eesti kodakondsus ja pühad, seotus nii Eesti kui ka Euroopaga, mitmesse kultuuri kuulumine tundub positiivsena (Valk 2017)</a:t>
            </a:r>
          </a:p>
        </p:txBody>
      </p:sp>
    </p:spTree>
    <p:extLst>
      <p:ext uri="{BB962C8B-B14F-4D97-AF65-F5344CB8AC3E}">
        <p14:creationId xmlns:p14="http://schemas.microsoft.com/office/powerpoint/2010/main" val="180856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47F687-DFD0-CA40-B665-9C090466B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363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 dirty="0"/>
              <a:t>#3: </a:t>
            </a:r>
            <a:r>
              <a:rPr lang="en-US" sz="4800" dirty="0" err="1"/>
              <a:t>ise</a:t>
            </a:r>
            <a:r>
              <a:rPr lang="en-US" sz="4800" dirty="0"/>
              <a:t> </a:t>
            </a:r>
            <a:r>
              <a:rPr lang="en-US" sz="4800" dirty="0" err="1"/>
              <a:t>ei</a:t>
            </a:r>
            <a:r>
              <a:rPr lang="en-US" sz="4800" dirty="0"/>
              <a:t> </a:t>
            </a:r>
            <a:r>
              <a:rPr lang="en-US" sz="4800" dirty="0" err="1"/>
              <a:t>kandideeri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0EF2B-7868-204B-B5A9-50E48B129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363" y="1491571"/>
            <a:ext cx="5676637" cy="25826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Vene</a:t>
            </a:r>
            <a:r>
              <a:rPr lang="en-US" sz="3200" dirty="0"/>
              <a:t> </a:t>
            </a:r>
            <a:r>
              <a:rPr lang="en-US" sz="3200" dirty="0" err="1"/>
              <a:t>nimega</a:t>
            </a:r>
            <a:r>
              <a:rPr lang="en-US" sz="3200" dirty="0"/>
              <a:t> </a:t>
            </a:r>
            <a:r>
              <a:rPr lang="en-US" sz="3200" dirty="0" err="1"/>
              <a:t>inimestel</a:t>
            </a:r>
            <a:r>
              <a:rPr lang="en-US" sz="3200" dirty="0"/>
              <a:t> on </a:t>
            </a:r>
            <a:r>
              <a:rPr lang="en-US" sz="3200" dirty="0" err="1"/>
              <a:t>Eestis</a:t>
            </a:r>
            <a:r>
              <a:rPr lang="en-US" sz="3200" dirty="0"/>
              <a:t> </a:t>
            </a:r>
            <a:r>
              <a:rPr lang="en-US" sz="3200" dirty="0" err="1"/>
              <a:t>märgatavalt</a:t>
            </a:r>
            <a:r>
              <a:rPr lang="en-US" sz="3200" dirty="0"/>
              <a:t> </a:t>
            </a:r>
            <a:r>
              <a:rPr lang="en-US" sz="3200" dirty="0" err="1"/>
              <a:t>väiksem</a:t>
            </a:r>
            <a:r>
              <a:rPr lang="en-US" sz="3200" dirty="0"/>
              <a:t> </a:t>
            </a:r>
            <a:r>
              <a:rPr lang="en-US" sz="3200" dirty="0" err="1"/>
              <a:t>tõenäosus</a:t>
            </a:r>
            <a:r>
              <a:rPr lang="en-US" sz="3200" dirty="0"/>
              <a:t> </a:t>
            </a:r>
            <a:r>
              <a:rPr lang="en-US" sz="3200" dirty="0" err="1"/>
              <a:t>tööintervjuule</a:t>
            </a:r>
            <a:r>
              <a:rPr lang="en-US" sz="3200" dirty="0"/>
              <a:t> </a:t>
            </a:r>
            <a:r>
              <a:rPr lang="en-US" sz="3200" dirty="0" err="1"/>
              <a:t>pääseda</a:t>
            </a:r>
            <a:r>
              <a:rPr lang="en-US" sz="3200" dirty="0"/>
              <a:t> (</a:t>
            </a:r>
            <a:r>
              <a:rPr lang="en-US" sz="3200" dirty="0" err="1"/>
              <a:t>Uudmäe</a:t>
            </a:r>
            <a:r>
              <a:rPr lang="en-US" sz="3200" dirty="0"/>
              <a:t> 2012)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879EBB-C176-2D49-85FB-7AD58AF0B1A3}"/>
              </a:ext>
            </a:extLst>
          </p:cNvPr>
          <p:cNvSpPr txBox="1"/>
          <p:nvPr/>
        </p:nvSpPr>
        <p:spPr>
          <a:xfrm>
            <a:off x="7390151" y="374754"/>
            <a:ext cx="48018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dirty="0">
                <a:solidFill>
                  <a:schemeClr val="bg1"/>
                </a:solidFill>
              </a:rPr>
              <a:t>#</a:t>
            </a:r>
            <a:r>
              <a:rPr lang="et-EE" sz="2800" dirty="0" err="1">
                <a:solidFill>
                  <a:schemeClr val="bg1"/>
                </a:solidFill>
              </a:rPr>
              <a:t>isiksustamataCV</a:t>
            </a:r>
            <a:r>
              <a:rPr lang="et-EE" sz="2800" dirty="0">
                <a:solidFill>
                  <a:schemeClr val="bg1"/>
                </a:solidFill>
              </a:rPr>
              <a:t> Saksamaal: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Deutsche Post, Deutsche Telekom, </a:t>
            </a:r>
            <a:r>
              <a:rPr lang="en-US" sz="2800" dirty="0" err="1">
                <a:solidFill>
                  <a:schemeClr val="bg1"/>
                </a:solidFill>
              </a:rPr>
              <a:t>L’Oreal</a:t>
            </a:r>
            <a:r>
              <a:rPr lang="en-US" sz="2800" dirty="0">
                <a:solidFill>
                  <a:schemeClr val="bg1"/>
                </a:solidFill>
              </a:rPr>
              <a:t>, Procter &amp; Gamble, </a:t>
            </a:r>
            <a:r>
              <a:rPr lang="en-US" sz="2800" dirty="0" err="1">
                <a:solidFill>
                  <a:schemeClr val="bg1"/>
                </a:solidFill>
              </a:rPr>
              <a:t>Föderaalne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Tööturu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Agentuur</a:t>
            </a:r>
            <a:r>
              <a:rPr lang="en-US" sz="2800" dirty="0">
                <a:solidFill>
                  <a:schemeClr val="bg1"/>
                </a:solidFill>
              </a:rPr>
              <a:t> ja </a:t>
            </a:r>
            <a:r>
              <a:rPr lang="en-US" sz="2800" dirty="0" err="1">
                <a:solidFill>
                  <a:schemeClr val="bg1"/>
                </a:solidFill>
              </a:rPr>
              <a:t>teised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Kallas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jt</a:t>
            </a:r>
            <a:r>
              <a:rPr lang="en-US" sz="2800" dirty="0">
                <a:solidFill>
                  <a:schemeClr val="bg1"/>
                </a:solidFill>
              </a:rPr>
              <a:t> 2013)</a:t>
            </a:r>
            <a:endParaRPr lang="et-E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4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32897" y="5004581"/>
            <a:ext cx="962395" cy="9623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394CD8-BD30-4B74-86F4-51FDF33834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4855A-4F8C-4143-99EB-654F3F79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t-EE" sz="4800" dirty="0"/>
              <a:t>Miks on oluline tegeleda?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3479C-23AC-8D4C-9603-1CF18C730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"</a:t>
            </a:r>
            <a:r>
              <a:rPr lang="en-US" dirty="0" err="1"/>
              <a:t>Sõjakad</a:t>
            </a:r>
            <a:r>
              <a:rPr lang="en-US" dirty="0"/>
              <a:t> </a:t>
            </a:r>
            <a:r>
              <a:rPr lang="en-US" dirty="0" err="1"/>
              <a:t>teise</a:t>
            </a:r>
            <a:r>
              <a:rPr lang="en-US" dirty="0"/>
              <a:t> </a:t>
            </a:r>
            <a:r>
              <a:rPr lang="en-US" dirty="0" err="1"/>
              <a:t>põlvkonna</a:t>
            </a:r>
            <a:r>
              <a:rPr lang="en-US" dirty="0"/>
              <a:t> </a:t>
            </a:r>
            <a:r>
              <a:rPr lang="en-US" dirty="0" err="1"/>
              <a:t>noored</a:t>
            </a:r>
            <a:r>
              <a:rPr lang="en-US" dirty="0"/>
              <a:t> </a:t>
            </a:r>
            <a:r>
              <a:rPr lang="en-US" dirty="0" err="1"/>
              <a:t>ilmuvad</a:t>
            </a:r>
            <a:r>
              <a:rPr lang="en-US" dirty="0"/>
              <a:t> </a:t>
            </a:r>
            <a:r>
              <a:rPr lang="en-US" dirty="0" err="1"/>
              <a:t>välja</a:t>
            </a:r>
            <a:r>
              <a:rPr lang="en-US" dirty="0"/>
              <a:t> just </a:t>
            </a:r>
            <a:r>
              <a:rPr lang="en-US" dirty="0" err="1"/>
              <a:t>nendes</a:t>
            </a:r>
            <a:r>
              <a:rPr lang="en-US" dirty="0"/>
              <a:t> </a:t>
            </a:r>
            <a:r>
              <a:rPr lang="en-US" dirty="0" err="1"/>
              <a:t>ühiskonnakihtides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</a:t>
            </a:r>
            <a:r>
              <a:rPr lang="en-US" dirty="0" err="1"/>
              <a:t>uues</a:t>
            </a:r>
            <a:r>
              <a:rPr lang="en-US" dirty="0"/>
              <a:t> </a:t>
            </a:r>
            <a:r>
              <a:rPr lang="en-US" dirty="0" err="1"/>
              <a:t>riigis</a:t>
            </a:r>
            <a:r>
              <a:rPr lang="en-US" dirty="0"/>
              <a:t> </a:t>
            </a:r>
            <a:r>
              <a:rPr lang="en-US" dirty="0" err="1"/>
              <a:t>sündinud</a:t>
            </a:r>
            <a:r>
              <a:rPr lang="en-US" dirty="0"/>
              <a:t>, </a:t>
            </a:r>
            <a:r>
              <a:rPr lang="en-US" dirty="0" err="1"/>
              <a:t>üles</a:t>
            </a:r>
            <a:r>
              <a:rPr lang="en-US" dirty="0"/>
              <a:t> </a:t>
            </a:r>
            <a:r>
              <a:rPr lang="en-US" dirty="0" err="1"/>
              <a:t>kasvanud</a:t>
            </a:r>
            <a:r>
              <a:rPr lang="en-US" dirty="0"/>
              <a:t> ja </a:t>
            </a:r>
            <a:r>
              <a:rPr lang="en-US" dirty="0" err="1"/>
              <a:t>riigikeelt</a:t>
            </a:r>
            <a:r>
              <a:rPr lang="en-US" dirty="0"/>
              <a:t> </a:t>
            </a:r>
            <a:r>
              <a:rPr lang="en-US" dirty="0" err="1"/>
              <a:t>hästi</a:t>
            </a:r>
            <a:r>
              <a:rPr lang="en-US" dirty="0"/>
              <a:t> </a:t>
            </a:r>
            <a:r>
              <a:rPr lang="en-US" dirty="0" err="1"/>
              <a:t>oskavad</a:t>
            </a:r>
            <a:r>
              <a:rPr lang="en-US" dirty="0"/>
              <a:t> </a:t>
            </a:r>
            <a:r>
              <a:rPr lang="en-US" dirty="0" err="1"/>
              <a:t>noored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tunne</a:t>
            </a:r>
            <a:r>
              <a:rPr lang="en-US" dirty="0"/>
              <a:t> end </a:t>
            </a:r>
            <a:r>
              <a:rPr lang="en-US" dirty="0" err="1"/>
              <a:t>põlisnoortega</a:t>
            </a:r>
            <a:r>
              <a:rPr lang="en-US" dirty="0"/>
              <a:t> </a:t>
            </a:r>
            <a:r>
              <a:rPr lang="en-US" dirty="0" err="1"/>
              <a:t>võrdsena</a:t>
            </a:r>
            <a:r>
              <a:rPr lang="en-US" dirty="0"/>
              <a:t> ja </a:t>
            </a:r>
            <a:r>
              <a:rPr lang="en-US" dirty="0" err="1"/>
              <a:t>tajuvad</a:t>
            </a:r>
            <a:r>
              <a:rPr lang="en-US" dirty="0"/>
              <a:t> </a:t>
            </a:r>
            <a:r>
              <a:rPr lang="en-US" dirty="0" err="1"/>
              <a:t>diskrimineerimist</a:t>
            </a:r>
            <a:r>
              <a:rPr lang="en-US" dirty="0"/>
              <a:t>.” </a:t>
            </a:r>
          </a:p>
          <a:p>
            <a:pPr marL="0" indent="0">
              <a:buNone/>
            </a:pPr>
            <a:r>
              <a:rPr lang="en-US" sz="2400" i="1" dirty="0"/>
              <a:t>Marianna Makarova</a:t>
            </a:r>
            <a:endParaRPr lang="et-EE" sz="2400" i="1" dirty="0"/>
          </a:p>
        </p:txBody>
      </p:sp>
    </p:spTree>
    <p:extLst>
      <p:ext uri="{BB962C8B-B14F-4D97-AF65-F5344CB8AC3E}">
        <p14:creationId xmlns:p14="http://schemas.microsoft.com/office/powerpoint/2010/main" val="337710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B0EEB2-A236-D94D-90F2-A9C520380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4957" y="4525347"/>
            <a:ext cx="7581979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 err="1"/>
              <a:t>Tänan</a:t>
            </a:r>
            <a:r>
              <a:rPr lang="en-US" dirty="0"/>
              <a:t> </a:t>
            </a:r>
            <a:r>
              <a:rPr lang="en-US" dirty="0" err="1"/>
              <a:t>tähelepanu</a:t>
            </a:r>
            <a:r>
              <a:rPr lang="en-US" dirty="0"/>
              <a:t> </a:t>
            </a:r>
            <a:r>
              <a:rPr lang="en-US" dirty="0" err="1"/>
              <a:t>eest</a:t>
            </a:r>
            <a:r>
              <a:rPr lang="en-US" dirty="0"/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6496D-72BC-784A-844F-C28EE3D504FC}"/>
              </a:ext>
            </a:extLst>
          </p:cNvPr>
          <p:cNvSpPr txBox="1"/>
          <p:nvPr/>
        </p:nvSpPr>
        <p:spPr>
          <a:xfrm>
            <a:off x="8083763" y="5163194"/>
            <a:ext cx="3627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err="1"/>
              <a:t>katja.danilova@gmail.com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690310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23101</TotalTime>
  <Words>249</Words>
  <Application>Microsoft Macintosh PowerPoint</Application>
  <PresentationFormat>Widescreen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Globaalsed eestlased. Globaalsed eestivenelased.</vt:lpstr>
      <vt:lpstr>Rahvuslik segregatsioon tööturul</vt:lpstr>
      <vt:lpstr>Kas kõrgharidus ja keel aitavad?</vt:lpstr>
      <vt:lpstr>#1: keeleoskus</vt:lpstr>
      <vt:lpstr>#2: oleme erinevad</vt:lpstr>
      <vt:lpstr>#3: ise ei kandideeri</vt:lpstr>
      <vt:lpstr>Miks on oluline tegeleda?</vt:lpstr>
      <vt:lpstr>Tänan tähelepanu eest!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Danilova</dc:creator>
  <cp:lastModifiedBy>Katerina Danilova</cp:lastModifiedBy>
  <cp:revision>30</cp:revision>
  <dcterms:created xsi:type="dcterms:W3CDTF">2018-03-16T15:06:50Z</dcterms:created>
  <dcterms:modified xsi:type="dcterms:W3CDTF">2018-04-01T16:08:03Z</dcterms:modified>
</cp:coreProperties>
</file>