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handoutMasterIdLst>
    <p:handoutMasterId r:id="rId13"/>
  </p:handoutMasterIdLst>
  <p:sldIdLst>
    <p:sldId id="256" r:id="rId2"/>
    <p:sldId id="264" r:id="rId3"/>
    <p:sldId id="273" r:id="rId4"/>
    <p:sldId id="258" r:id="rId5"/>
    <p:sldId id="275" r:id="rId6"/>
    <p:sldId id="276" r:id="rId7"/>
    <p:sldId id="277" r:id="rId8"/>
    <p:sldId id="278" r:id="rId9"/>
    <p:sldId id="268" r:id="rId10"/>
    <p:sldId id="279" r:id="rId11"/>
    <p:sldId id="274" r:id="rId12"/>
  </p:sldIdLst>
  <p:sldSz cx="12192000" cy="6858000"/>
  <p:notesSz cx="6735763" cy="9866313"/>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99" autoAdjust="0"/>
    <p:restoredTop sz="94660"/>
  </p:normalViewPr>
  <p:slideViewPr>
    <p:cSldViewPr snapToGrid="0">
      <p:cViewPr varScale="1">
        <p:scale>
          <a:sx n="82" d="100"/>
          <a:sy n="82" d="100"/>
        </p:scale>
        <p:origin x="114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a:extLst>
              <a:ext uri="{FF2B5EF4-FFF2-40B4-BE49-F238E27FC236}">
                <a16:creationId xmlns:a16="http://schemas.microsoft.com/office/drawing/2014/main" id="{EA7EC144-0277-4E1C-864E-6E7BB6F5DA38}"/>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t-EE"/>
          </a:p>
        </p:txBody>
      </p:sp>
      <p:sp>
        <p:nvSpPr>
          <p:cNvPr id="3" name="Kuupäeva kohatäide 2">
            <a:extLst>
              <a:ext uri="{FF2B5EF4-FFF2-40B4-BE49-F238E27FC236}">
                <a16:creationId xmlns:a16="http://schemas.microsoft.com/office/drawing/2014/main" id="{47FB8545-B01F-4833-BA43-27F495D711E2}"/>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732C9A59-46C9-4460-B912-2F9607D21BF2}" type="datetimeFigureOut">
              <a:rPr lang="et-EE" smtClean="0"/>
              <a:t>26.10.2017</a:t>
            </a:fld>
            <a:endParaRPr lang="et-EE"/>
          </a:p>
        </p:txBody>
      </p:sp>
      <p:sp>
        <p:nvSpPr>
          <p:cNvPr id="4" name="Jaluse kohatäide 3">
            <a:extLst>
              <a:ext uri="{FF2B5EF4-FFF2-40B4-BE49-F238E27FC236}">
                <a16:creationId xmlns:a16="http://schemas.microsoft.com/office/drawing/2014/main" id="{A60ED6E6-505C-4630-B3B0-7DDF812A4390}"/>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t-EE"/>
          </a:p>
        </p:txBody>
      </p:sp>
      <p:sp>
        <p:nvSpPr>
          <p:cNvPr id="5" name="Slaidinumbri kohatäide 4">
            <a:extLst>
              <a:ext uri="{FF2B5EF4-FFF2-40B4-BE49-F238E27FC236}">
                <a16:creationId xmlns:a16="http://schemas.microsoft.com/office/drawing/2014/main" id="{075FE022-DE68-4F9E-BB09-A596054E4279}"/>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0188EB00-1A24-4D15-B59D-FD0DDA2F8C64}" type="slidenum">
              <a:rPr lang="et-EE" smtClean="0"/>
              <a:t>‹#›</a:t>
            </a:fld>
            <a:endParaRPr lang="et-EE"/>
          </a:p>
        </p:txBody>
      </p:sp>
    </p:spTree>
    <p:extLst>
      <p:ext uri="{BB962C8B-B14F-4D97-AF65-F5344CB8AC3E}">
        <p14:creationId xmlns:p14="http://schemas.microsoft.com/office/powerpoint/2010/main" val="8204464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a:t>Spustelėję redag. ruoš. pavad. stilių</a:t>
            </a:r>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Spustelėję redag. ruoš. paantrš. stilių</a:t>
            </a:r>
          </a:p>
        </p:txBody>
      </p:sp>
      <p:sp>
        <p:nvSpPr>
          <p:cNvPr id="4" name="Datos vietos rezervavimo ženklas 3"/>
          <p:cNvSpPr>
            <a:spLocks noGrp="1"/>
          </p:cNvSpPr>
          <p:nvPr>
            <p:ph type="dt" sz="half" idx="10"/>
          </p:nvPr>
        </p:nvSpPr>
        <p:spPr/>
        <p:txBody>
          <a:bodyPr/>
          <a:lstStyle/>
          <a:p>
            <a:fld id="{E84FAF5A-C508-4E66-B959-F8FB8AA93180}" type="datetimeFigureOut">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320337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E84FAF5A-C508-4E66-B959-F8FB8AA93180}" type="datetimeFigureOut">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46937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E84FAF5A-C508-4E66-B959-F8FB8AA93180}" type="datetimeFigureOut">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664535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E84FAF5A-C508-4E66-B959-F8FB8AA93180}" type="datetimeFigureOut">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2440094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a:t>Spustelėję redag. ruoš. pavad. stilių</a:t>
            </a:r>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Spustelėję redag. ruoš. teksto stilių</a:t>
            </a:r>
          </a:p>
        </p:txBody>
      </p:sp>
      <p:sp>
        <p:nvSpPr>
          <p:cNvPr id="4" name="Datos vietos rezervavimo ženklas 3"/>
          <p:cNvSpPr>
            <a:spLocks noGrp="1"/>
          </p:cNvSpPr>
          <p:nvPr>
            <p:ph type="dt" sz="half" idx="10"/>
          </p:nvPr>
        </p:nvSpPr>
        <p:spPr/>
        <p:txBody>
          <a:bodyPr/>
          <a:lstStyle/>
          <a:p>
            <a:fld id="{E84FAF5A-C508-4E66-B959-F8FB8AA93180}" type="datetimeFigureOut">
              <a:rPr lang="lt-LT" smtClean="0"/>
              <a:t>2017-10-26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3083380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838200" y="1825625"/>
            <a:ext cx="51816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6172200" y="1825625"/>
            <a:ext cx="51816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4"/>
          <p:cNvSpPr>
            <a:spLocks noGrp="1"/>
          </p:cNvSpPr>
          <p:nvPr>
            <p:ph type="dt" sz="half" idx="10"/>
          </p:nvPr>
        </p:nvSpPr>
        <p:spPr/>
        <p:txBody>
          <a:bodyPr/>
          <a:lstStyle/>
          <a:p>
            <a:fld id="{E84FAF5A-C508-4E66-B959-F8FB8AA93180}" type="datetimeFigureOut">
              <a:rPr lang="lt-LT" smtClean="0"/>
              <a:t>2017-10-26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3286406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a:t>Spustelėję redag. ruoš. pavad. stilių</a:t>
            </a:r>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6"/>
          <p:cNvSpPr>
            <a:spLocks noGrp="1"/>
          </p:cNvSpPr>
          <p:nvPr>
            <p:ph type="dt" sz="half" idx="10"/>
          </p:nvPr>
        </p:nvSpPr>
        <p:spPr/>
        <p:txBody>
          <a:bodyPr/>
          <a:lstStyle/>
          <a:p>
            <a:fld id="{E84FAF5A-C508-4E66-B959-F8FB8AA93180}" type="datetimeFigureOut">
              <a:rPr lang="lt-LT" smtClean="0"/>
              <a:t>2017-10-26</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4268803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Datos vietos rezervavimo ženklas 2"/>
          <p:cNvSpPr>
            <a:spLocks noGrp="1"/>
          </p:cNvSpPr>
          <p:nvPr>
            <p:ph type="dt" sz="half" idx="10"/>
          </p:nvPr>
        </p:nvSpPr>
        <p:spPr/>
        <p:txBody>
          <a:bodyPr/>
          <a:lstStyle/>
          <a:p>
            <a:fld id="{E84FAF5A-C508-4E66-B959-F8FB8AA93180}" type="datetimeFigureOut">
              <a:rPr lang="lt-LT" smtClean="0"/>
              <a:t>2017-10-26</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3609674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E84FAF5A-C508-4E66-B959-F8FB8AA93180}" type="datetimeFigureOut">
              <a:rPr lang="lt-LT" smtClean="0"/>
              <a:t>2017-10-26</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165876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E84FAF5A-C508-4E66-B959-F8FB8AA93180}" type="datetimeFigureOut">
              <a:rPr lang="lt-LT" smtClean="0"/>
              <a:t>2017-10-26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2202770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E84FAF5A-C508-4E66-B959-F8FB8AA93180}" type="datetimeFigureOut">
              <a:rPr lang="lt-LT" smtClean="0"/>
              <a:t>2017-10-26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2815705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 ruoš. pavad. stilių</a:t>
            </a:r>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4FAF5A-C508-4E66-B959-F8FB8AA93180}" type="datetimeFigureOut">
              <a:rPr lang="lt-LT" smtClean="0"/>
              <a:t>2017-10-26</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81AAE-EB3F-40EA-816E-14211D015059}" type="slidenum">
              <a:rPr lang="lt-LT" smtClean="0"/>
              <a:t>‹#›</a:t>
            </a:fld>
            <a:endParaRPr lang="lt-LT"/>
          </a:p>
        </p:txBody>
      </p:sp>
    </p:spTree>
    <p:extLst>
      <p:ext uri="{BB962C8B-B14F-4D97-AF65-F5344CB8AC3E}">
        <p14:creationId xmlns:p14="http://schemas.microsoft.com/office/powerpoint/2010/main" val="3236263407"/>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nove.ee/" TargetMode="External"/><Relationship Id="rId2" Type="http://schemas.openxmlformats.org/officeDocument/2006/relationships/hyperlink" Target="https://www.riigiteataja.ee/akt/129122013002?leiaKehtiv" TargetMode="External"/><Relationship Id="rId1" Type="http://schemas.openxmlformats.org/officeDocument/2006/relationships/slideLayout" Target="../slideLayouts/slideLayout2.xml"/><Relationship Id="rId4" Type="http://schemas.openxmlformats.org/officeDocument/2006/relationships/hyperlink" Target="https://www.employers.ee/wp-content/uploads/T%C3%B6%C3%B6kohap%C3%B5hise-%C3%B5ppe-rakendamise-juhendmaterjal.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drive.google.com/open?id=0B5XcE892exbUZVRUMm1QakhIeDQ" TargetMode="External"/><Relationship Id="rId2" Type="http://schemas.openxmlformats.org/officeDocument/2006/relationships/hyperlink" Target="https://drive.google.com/open?id=0B5XcE892exbUME5wSjFFOExsWms" TargetMode="External"/><Relationship Id="rId1" Type="http://schemas.openxmlformats.org/officeDocument/2006/relationships/slideLayout" Target="../slideLayouts/slideLayout2.xml"/><Relationship Id="rId5" Type="http://schemas.openxmlformats.org/officeDocument/2006/relationships/hyperlink" Target="https://drive.google.com/open?id=0B5XcE892exbUQTlHdHAyUm81Rlk" TargetMode="External"/><Relationship Id="rId4" Type="http://schemas.openxmlformats.org/officeDocument/2006/relationships/hyperlink" Target="https://drive.google.com/open?id=0B5XcE892exbUOGdZZ0VNR0lISzQ"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10" Type="http://schemas.openxmlformats.org/officeDocument/2006/relationships/image" Target="cid:image001.jpg@01D13347.29E36CC0" TargetMode="External"/><Relationship Id="rId4" Type="http://schemas.openxmlformats.org/officeDocument/2006/relationships/image" Target="../media/image4.jpe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nnove.ee/UserFiles/Kutseharidus/ESF%20programmid/PR%C3%95M/T%C3%B6%C3%B6kohap%C3%B5hise%20%C3%B5ppe%20praktikaleping%20(ainukese%20lepinguna).docx" TargetMode="External"/><Relationship Id="rId2" Type="http://schemas.openxmlformats.org/officeDocument/2006/relationships/hyperlink" Target="http://www.innove.ee/et/organisatsioonist/programmid-ja-projektid/prom/tookohapohine" TargetMode="External"/><Relationship Id="rId1" Type="http://schemas.openxmlformats.org/officeDocument/2006/relationships/slideLayout" Target="../slideLayouts/slideLayout2.xml"/><Relationship Id="rId4" Type="http://schemas.openxmlformats.org/officeDocument/2006/relationships/hyperlink" Target="http://www.innove.ee/UserFiles/Kutseharidus/ESF%20programmid/PR%C3%95M/T%C3%B6%C3%B6kohap%C3%B5hise%20%C3%B5ppe%20praktikaleping%20(t%C3%B6%C3%B6lepingu%20k%C3%B5rval).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373488" y="0"/>
            <a:ext cx="9816647" cy="6858000"/>
          </a:xfrm>
        </p:spPr>
        <p:txBody>
          <a:bodyPr>
            <a:normAutofit/>
          </a:bodyPr>
          <a:lstStyle/>
          <a:p>
            <a:r>
              <a:rPr lang="et-EE" sz="1600" b="1" dirty="0" err="1">
                <a:latin typeface="Arial" panose="020B0604020202020204" pitchFamily="34" charset="0"/>
                <a:cs typeface="Arial" panose="020B0604020202020204" pitchFamily="34" charset="0"/>
              </a:rPr>
              <a:t>Erasmus</a:t>
            </a:r>
            <a:r>
              <a:rPr lang="et-EE" sz="1600" b="1" dirty="0">
                <a:latin typeface="Arial" panose="020B0604020202020204" pitchFamily="34" charset="0"/>
                <a:cs typeface="Arial" panose="020B0604020202020204" pitchFamily="34" charset="0"/>
              </a:rPr>
              <a:t>+ Kava Võtmetegevus 2 – Strateegilised partnerlused</a:t>
            </a:r>
            <a:br>
              <a:rPr lang="et-EE" sz="1600" b="1" dirty="0">
                <a:latin typeface="Arial" panose="020B0604020202020204" pitchFamily="34" charset="0"/>
                <a:cs typeface="Arial" panose="020B0604020202020204" pitchFamily="34" charset="0"/>
              </a:rPr>
            </a:br>
            <a:r>
              <a:rPr lang="et-EE" sz="1600" b="1" dirty="0">
                <a:latin typeface="Arial" panose="020B0604020202020204" pitchFamily="34" charset="0"/>
                <a:cs typeface="Arial" panose="020B0604020202020204" pitchFamily="34" charset="0"/>
              </a:rPr>
              <a:t>Projekt “Õpipoisiõppe arendamine: ettevõttepoolse juhendaja koolituse ja õpipoisiõppe edendamine”</a:t>
            </a:r>
            <a:br>
              <a:rPr lang="et-EE" sz="1600" b="1" dirty="0">
                <a:latin typeface="Arial" panose="020B0604020202020204" pitchFamily="34" charset="0"/>
                <a:cs typeface="Arial" panose="020B0604020202020204" pitchFamily="34" charset="0"/>
              </a:rPr>
            </a:br>
            <a:r>
              <a:rPr lang="et-EE" sz="1600" b="1" dirty="0">
                <a:latin typeface="Arial" panose="020B0604020202020204" pitchFamily="34" charset="0"/>
                <a:cs typeface="Arial" panose="020B0604020202020204" pitchFamily="34" charset="0"/>
              </a:rPr>
              <a:t> Projekt nr 2015-1-LT01-KA202-013415</a:t>
            </a:r>
            <a:br>
              <a:rPr lang="et-EE" sz="2200" b="1" dirty="0">
                <a:latin typeface="Arial" panose="020B0604020202020204" pitchFamily="34" charset="0"/>
                <a:cs typeface="Arial" panose="020B0604020202020204" pitchFamily="34" charset="0"/>
              </a:rPr>
            </a:br>
            <a:br>
              <a:rPr lang="lt-LT" sz="2200" b="1" dirty="0">
                <a:latin typeface="Arial" panose="020B0604020202020204" pitchFamily="34" charset="0"/>
                <a:cs typeface="Arial" panose="020B0604020202020204" pitchFamily="34" charset="0"/>
              </a:rPr>
            </a:br>
            <a:br>
              <a:rPr lang="lt-LT" sz="2200" b="1" dirty="0">
                <a:latin typeface="Arial" panose="020B0604020202020204" pitchFamily="34" charset="0"/>
                <a:cs typeface="Arial" panose="020B0604020202020204" pitchFamily="34" charset="0"/>
              </a:rPr>
            </a:br>
            <a:r>
              <a:rPr lang="et-EE" sz="3600" b="1" dirty="0">
                <a:latin typeface="Arial" panose="020B0604020202020204" pitchFamily="34" charset="0"/>
                <a:cs typeface="Arial" panose="020B0604020202020204" pitchFamily="34" charset="0"/>
              </a:rPr>
              <a:t>Ettevõttepoolse juhendaja</a:t>
            </a:r>
            <a:br>
              <a:rPr lang="et-EE" sz="3600" b="1" dirty="0">
                <a:latin typeface="Arial" panose="020B0604020202020204" pitchFamily="34" charset="0"/>
                <a:cs typeface="Arial" panose="020B0604020202020204" pitchFamily="34" charset="0"/>
              </a:rPr>
            </a:br>
            <a:r>
              <a:rPr lang="et-EE" sz="3600" b="1" dirty="0">
                <a:latin typeface="Arial" panose="020B0604020202020204" pitchFamily="34" charset="0"/>
                <a:cs typeface="Arial" panose="020B0604020202020204" pitchFamily="34" charset="0"/>
              </a:rPr>
              <a:t>koolituskava</a:t>
            </a:r>
            <a:br>
              <a:rPr lang="et-EE" sz="3600" b="1" dirty="0">
                <a:latin typeface="Arial" panose="020B0604020202020204" pitchFamily="34" charset="0"/>
                <a:cs typeface="Arial" panose="020B0604020202020204" pitchFamily="34" charset="0"/>
              </a:rPr>
            </a:br>
            <a:br>
              <a:rPr lang="et-EE" sz="3600" b="1" dirty="0">
                <a:latin typeface="Arial" panose="020B0604020202020204" pitchFamily="34" charset="0"/>
                <a:cs typeface="Arial" panose="020B0604020202020204" pitchFamily="34" charset="0"/>
              </a:rPr>
            </a:br>
            <a:br>
              <a:rPr lang="et-EE" sz="3600" b="1" dirty="0">
                <a:latin typeface="Arial" panose="020B0604020202020204" pitchFamily="34" charset="0"/>
                <a:cs typeface="Arial" panose="020B0604020202020204" pitchFamily="34" charset="0"/>
              </a:rPr>
            </a:br>
            <a:r>
              <a:rPr lang="et-EE" sz="5400" b="1" dirty="0">
                <a:latin typeface="Arial" panose="020B0604020202020204" pitchFamily="34" charset="0"/>
                <a:cs typeface="Arial" panose="020B0604020202020204" pitchFamily="34" charset="0"/>
              </a:rPr>
              <a:t>Õpipoisiõppe (töökohapõhise õppe) dokumendid</a:t>
            </a:r>
            <a:br>
              <a:rPr lang="et-EE" sz="5300" b="1" dirty="0">
                <a:latin typeface="Arial" panose="020B0604020202020204" pitchFamily="34" charset="0"/>
                <a:cs typeface="Arial" panose="020B0604020202020204" pitchFamily="34" charset="0"/>
              </a:rPr>
            </a:br>
            <a:endParaRPr lang="et-EE" b="1" dirty="0">
              <a:solidFill>
                <a:schemeClr val="accent1">
                  <a:lumMod val="75000"/>
                </a:schemeClr>
              </a:solidFill>
              <a:latin typeface="Arial" panose="020B0604020202020204" pitchFamily="34" charset="0"/>
              <a:cs typeface="Arial" panose="020B0604020202020204" pitchFamily="34" charset="0"/>
            </a:endParaRPr>
          </a:p>
        </p:txBody>
      </p:sp>
      <p:sp>
        <p:nvSpPr>
          <p:cNvPr id="5" name="Rectangle 10"/>
          <p:cNvSpPr>
            <a:spLocks noChangeArrowheads="1"/>
          </p:cNvSpPr>
          <p:nvPr/>
        </p:nvSpPr>
        <p:spPr bwMode="auto">
          <a:xfrm>
            <a:off x="0" y="1581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6" name="Rectangle 11"/>
          <p:cNvSpPr>
            <a:spLocks noChangeArrowheads="1"/>
          </p:cNvSpPr>
          <p:nvPr/>
        </p:nvSpPr>
        <p:spPr bwMode="auto">
          <a:xfrm>
            <a:off x="0" y="2457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7" name="Rectangle 12"/>
          <p:cNvSpPr>
            <a:spLocks noChangeArrowheads="1"/>
          </p:cNvSpPr>
          <p:nvPr/>
        </p:nvSpPr>
        <p:spPr bwMode="auto">
          <a:xfrm>
            <a:off x="0" y="3009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r>
              <a:rPr kumimoji="0" lang="et-EE"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8" name="Rectangle 13"/>
          <p:cNvSpPr>
            <a:spLocks noChangeArrowheads="1"/>
          </p:cNvSpPr>
          <p:nvPr/>
        </p:nvSpPr>
        <p:spPr bwMode="auto">
          <a:xfrm>
            <a:off x="0" y="3848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9" name="Rectangle 14"/>
          <p:cNvSpPr>
            <a:spLocks noChangeArrowheads="1"/>
          </p:cNvSpPr>
          <p:nvPr/>
        </p:nvSpPr>
        <p:spPr bwMode="auto">
          <a:xfrm>
            <a:off x="0" y="468718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0" name="Rectangle 15"/>
          <p:cNvSpPr>
            <a:spLocks noChangeArrowheads="1"/>
          </p:cNvSpPr>
          <p:nvPr/>
        </p:nvSpPr>
        <p:spPr bwMode="auto">
          <a:xfrm>
            <a:off x="0" y="5267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1" name="Rectangle 16"/>
          <p:cNvSpPr>
            <a:spLocks noChangeArrowheads="1"/>
          </p:cNvSpPr>
          <p:nvPr/>
        </p:nvSpPr>
        <p:spPr bwMode="auto">
          <a:xfrm>
            <a:off x="0" y="5648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pic>
        <p:nvPicPr>
          <p:cNvPr id="20"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89762" y="114299"/>
            <a:ext cx="2588260" cy="762000"/>
          </a:xfrm>
          <a:prstGeom prst="rect">
            <a:avLst/>
          </a:prstGeom>
          <a:noFill/>
          <a:extLst/>
        </p:spPr>
      </p:pic>
    </p:spTree>
    <p:extLst>
      <p:ext uri="{BB962C8B-B14F-4D97-AF65-F5344CB8AC3E}">
        <p14:creationId xmlns:p14="http://schemas.microsoft.com/office/powerpoint/2010/main" val="2802256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CCDE478-D5DE-45C8-96AB-CFBBBE69A90D}"/>
              </a:ext>
            </a:extLst>
          </p:cNvPr>
          <p:cNvSpPr>
            <a:spLocks noGrp="1"/>
          </p:cNvSpPr>
          <p:nvPr>
            <p:ph type="title"/>
          </p:nvPr>
        </p:nvSpPr>
        <p:spPr/>
        <p:txBody>
          <a:bodyPr/>
          <a:lstStyle/>
          <a:p>
            <a:r>
              <a:rPr lang="et-EE" b="1" dirty="0">
                <a:latin typeface="Arial" panose="020B0604020202020204" pitchFamily="34" charset="0"/>
                <a:cs typeface="Arial" panose="020B0604020202020204" pitchFamily="34" charset="0"/>
              </a:rPr>
              <a:t>Viited</a:t>
            </a:r>
          </a:p>
        </p:txBody>
      </p:sp>
      <p:sp>
        <p:nvSpPr>
          <p:cNvPr id="3" name="Sisu kohatäide 2">
            <a:extLst>
              <a:ext uri="{FF2B5EF4-FFF2-40B4-BE49-F238E27FC236}">
                <a16:creationId xmlns:a16="http://schemas.microsoft.com/office/drawing/2014/main" id="{5D3465AC-E177-4E50-97BF-872FA895F072}"/>
              </a:ext>
            </a:extLst>
          </p:cNvPr>
          <p:cNvSpPr>
            <a:spLocks noGrp="1"/>
          </p:cNvSpPr>
          <p:nvPr>
            <p:ph idx="1"/>
          </p:nvPr>
        </p:nvSpPr>
        <p:spPr/>
        <p:txBody>
          <a:bodyPr/>
          <a:lstStyle/>
          <a:p>
            <a:r>
              <a:rPr lang="et-EE" sz="2400" dirty="0">
                <a:latin typeface="Arial" panose="020B0604020202020204" pitchFamily="34" charset="0"/>
                <a:cs typeface="Arial" panose="020B0604020202020204" pitchFamily="34" charset="0"/>
                <a:hlinkClick r:id="rId2"/>
              </a:rPr>
              <a:t>Töökohapõhise õppe rakendamise kord</a:t>
            </a:r>
            <a:r>
              <a:rPr lang="et-EE" sz="2400" dirty="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hlinkClick r:id="rId2"/>
              </a:rPr>
              <a:t>https://www.riigiteataja.ee/akt/129122013002?leiaKehtiv</a:t>
            </a:r>
            <a:r>
              <a:rPr lang="et-EE" sz="2400" dirty="0">
                <a:latin typeface="Arial" panose="020B0604020202020204" pitchFamily="34" charset="0"/>
                <a:cs typeface="Arial" panose="020B0604020202020204" pitchFamily="34" charset="0"/>
              </a:rPr>
              <a:t>)</a:t>
            </a:r>
            <a:endParaRPr lang="et-EE" sz="2400" dirty="0">
              <a:latin typeface="Arial" panose="020B0604020202020204" pitchFamily="34" charset="0"/>
              <a:cs typeface="Arial" panose="020B0604020202020204" pitchFamily="34" charset="0"/>
              <a:hlinkClick r:id="rId3"/>
            </a:endParaRPr>
          </a:p>
          <a:p>
            <a:r>
              <a:rPr lang="et-EE" sz="2400" dirty="0">
                <a:latin typeface="Arial" panose="020B0604020202020204" pitchFamily="34" charset="0"/>
                <a:cs typeface="Arial" panose="020B0604020202020204" pitchFamily="34" charset="0"/>
              </a:rPr>
              <a:t>TÖÖKOHAPÕHINE ÕPE EHK ÕPIPOISIÕPE. Rakendamise juhendmaterjal tööandjale (Innove 2016). </a:t>
            </a:r>
            <a:r>
              <a:rPr lang="et-EE" sz="2400" dirty="0">
                <a:latin typeface="Arial" panose="020B0604020202020204" pitchFamily="34" charset="0"/>
                <a:cs typeface="Arial" panose="020B0604020202020204" pitchFamily="34" charset="0"/>
                <a:hlinkClick r:id="rId4"/>
              </a:rPr>
              <a:t>https://www.employers.ee/wp-content/uploads/T%C3%B6%C3%B6kohap%C3%B5hise-%C3%B5ppe-rakendamise-juhendmaterjal.pdf</a:t>
            </a:r>
            <a:endParaRPr lang="et-E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8876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6EE1188-1A4D-4AEF-B3DD-BF26CF433A26}"/>
              </a:ext>
            </a:extLst>
          </p:cNvPr>
          <p:cNvSpPr>
            <a:spLocks noGrp="1"/>
          </p:cNvSpPr>
          <p:nvPr>
            <p:ph type="title"/>
          </p:nvPr>
        </p:nvSpPr>
        <p:spPr/>
        <p:txBody>
          <a:bodyPr/>
          <a:lstStyle/>
          <a:p>
            <a:r>
              <a:rPr lang="et-EE" dirty="0"/>
              <a:t>Videod</a:t>
            </a:r>
          </a:p>
        </p:txBody>
      </p:sp>
      <p:sp>
        <p:nvSpPr>
          <p:cNvPr id="3" name="Sisu kohatäide 2">
            <a:extLst>
              <a:ext uri="{FF2B5EF4-FFF2-40B4-BE49-F238E27FC236}">
                <a16:creationId xmlns:a16="http://schemas.microsoft.com/office/drawing/2014/main" id="{F9EB43A6-20B6-4BCE-B70C-17000D03BA17}"/>
              </a:ext>
            </a:extLst>
          </p:cNvPr>
          <p:cNvSpPr>
            <a:spLocks noGrp="1"/>
          </p:cNvSpPr>
          <p:nvPr>
            <p:ph idx="1"/>
          </p:nvPr>
        </p:nvSpPr>
        <p:spPr/>
        <p:txBody>
          <a:bodyPr>
            <a:normAutofit lnSpcReduction="10000"/>
          </a:bodyPr>
          <a:lstStyle/>
          <a:p>
            <a:r>
              <a:rPr lang="lt-LT" u="sng" dirty="0">
                <a:hlinkClick r:id="rId2"/>
              </a:rPr>
              <a:t>https://drive.google.com/open?id=0B5XcE892exbUME5wSjFFOExsWms</a:t>
            </a:r>
            <a:endParaRPr lang="lt-LT" u="sng" dirty="0"/>
          </a:p>
          <a:p>
            <a:br>
              <a:rPr lang="lt-LT" dirty="0"/>
            </a:br>
            <a:r>
              <a:rPr lang="lt-LT" u="sng" dirty="0">
                <a:hlinkClick r:id="rId3"/>
              </a:rPr>
              <a:t>https://drive.google.com/open?id=0B5XcE892exbUZVRUMm1QakhIeDQ</a:t>
            </a:r>
            <a:endParaRPr lang="lt-LT" u="sng" dirty="0"/>
          </a:p>
          <a:p>
            <a:br>
              <a:rPr lang="lt-LT" dirty="0"/>
            </a:br>
            <a:r>
              <a:rPr lang="lt-LT" u="sng" dirty="0">
                <a:hlinkClick r:id="rId4"/>
              </a:rPr>
              <a:t>https://drive.google.com/open?id=0B5XcE892exbUOGdZZ0VNR0lISzQ</a:t>
            </a:r>
            <a:endParaRPr lang="lt-LT" u="sng" dirty="0"/>
          </a:p>
          <a:p>
            <a:br>
              <a:rPr lang="lt-LT" dirty="0"/>
            </a:br>
            <a:r>
              <a:rPr lang="lt-LT" u="sng" dirty="0">
                <a:hlinkClick r:id="rId5"/>
              </a:rPr>
              <a:t>https://drive.google.com/open?id=0B5XcE892exbUQTlHdHAyUm81Rlk</a:t>
            </a:r>
            <a:endParaRPr lang="et-EE" dirty="0"/>
          </a:p>
          <a:p>
            <a:endParaRPr lang="et-EE" dirty="0"/>
          </a:p>
          <a:p>
            <a:endParaRPr lang="et-EE" dirty="0"/>
          </a:p>
        </p:txBody>
      </p:sp>
    </p:spTree>
    <p:extLst>
      <p:ext uri="{BB962C8B-B14F-4D97-AF65-F5344CB8AC3E}">
        <p14:creationId xmlns:p14="http://schemas.microsoft.com/office/powerpoint/2010/main" val="138895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aveikslėlis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5154" y="516075"/>
            <a:ext cx="1229026" cy="162949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aveikslėlis 121" descr="http://www.statybininkai.lt/stlogobalta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870" y="830418"/>
            <a:ext cx="1779737" cy="117300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aveikslėlis 122" descr="http://ziemellatvija.diena.lv/uploads/thumbnails/680x455/articles/2013/05/64971__519b0d2f1450b.jp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914" y="4628156"/>
            <a:ext cx="1917506" cy="127833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aveikslėlis 123" descr="http://www.aid-com.be/sites/default/files/upload/Logos/Logo%20AI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41361" y="4330250"/>
            <a:ext cx="2035899" cy="11275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irc_ilrp_mut" descr="https://encrypted-tbn1.gstatic.com/images?q=tbn:ANd9GcTrKRYo1Q775YOzbx3QJ296e34QUjtHVIcjWTBlALR1SUzwAOsF78vMnUD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9009" y="3109067"/>
            <a:ext cx="2914579" cy="57498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aveikslėlis 8" descr="http://www.kpmpc.lt/refernet/wp-content/themes/WP/images/log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7525" y="5076825"/>
            <a:ext cx="3900481" cy="600074"/>
          </a:xfrm>
          <a:prstGeom prst="rect">
            <a:avLst/>
          </a:prstGeom>
          <a:noFill/>
          <a:extLst>
            <a:ext uri="{909E8E84-426E-40DD-AFC4-6F175D3DCCD1}">
              <a14:hiddenFill xmlns:a14="http://schemas.microsoft.com/office/drawing/2010/main">
                <a:solidFill>
                  <a:srgbClr val="FFFFFF"/>
                </a:solidFill>
              </a14:hiddenFill>
            </a:ext>
          </a:extLst>
        </p:spPr>
      </p:pic>
      <p:pic>
        <p:nvPicPr>
          <p:cNvPr id="2049" name="Paveikslėlis 126" descr="TT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27525" y="2971865"/>
            <a:ext cx="2944328" cy="81275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9"/>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5" name="Rectangle 10"/>
          <p:cNvSpPr>
            <a:spLocks noChangeArrowheads="1"/>
          </p:cNvSpPr>
          <p:nvPr/>
        </p:nvSpPr>
        <p:spPr bwMode="auto">
          <a:xfrm>
            <a:off x="0" y="1581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6" name="Rectangle 11"/>
          <p:cNvSpPr>
            <a:spLocks noChangeArrowheads="1"/>
          </p:cNvSpPr>
          <p:nvPr/>
        </p:nvSpPr>
        <p:spPr bwMode="auto">
          <a:xfrm>
            <a:off x="0" y="2457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7" name="Rectangle 12"/>
          <p:cNvSpPr>
            <a:spLocks noChangeArrowheads="1"/>
          </p:cNvSpPr>
          <p:nvPr/>
        </p:nvSpPr>
        <p:spPr bwMode="auto">
          <a:xfrm>
            <a:off x="0" y="3009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r>
              <a:rPr kumimoji="0" lang="et-EE"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8" name="Rectangle 13"/>
          <p:cNvSpPr>
            <a:spLocks noChangeArrowheads="1"/>
          </p:cNvSpPr>
          <p:nvPr/>
        </p:nvSpPr>
        <p:spPr bwMode="auto">
          <a:xfrm>
            <a:off x="0" y="3848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9" name="Rectangle 14"/>
          <p:cNvSpPr>
            <a:spLocks noChangeArrowheads="1"/>
          </p:cNvSpPr>
          <p:nvPr/>
        </p:nvSpPr>
        <p:spPr bwMode="auto">
          <a:xfrm>
            <a:off x="0" y="45339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0" name="Rectangle 15"/>
          <p:cNvSpPr>
            <a:spLocks noChangeArrowheads="1"/>
          </p:cNvSpPr>
          <p:nvPr/>
        </p:nvSpPr>
        <p:spPr bwMode="auto">
          <a:xfrm>
            <a:off x="0" y="5267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1" name="Rectangle 16"/>
          <p:cNvSpPr>
            <a:spLocks noChangeArrowheads="1"/>
          </p:cNvSpPr>
          <p:nvPr/>
        </p:nvSpPr>
        <p:spPr bwMode="auto">
          <a:xfrm>
            <a:off x="0" y="5648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pic>
        <p:nvPicPr>
          <p:cNvPr id="19" name="Paveikslėlis 18" descr="cid:DE2DAF21-E90B-4870-9DA8-E55D753764C0@creatum.ee"/>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4557317" y="1077278"/>
            <a:ext cx="2732125" cy="1122005"/>
          </a:xfrm>
          <a:prstGeom prst="rect">
            <a:avLst/>
          </a:prstGeom>
          <a:noFill/>
          <a:ln>
            <a:noFill/>
          </a:ln>
        </p:spPr>
      </p:pic>
    </p:spTree>
    <p:extLst>
      <p:ext uri="{BB962C8B-B14F-4D97-AF65-F5344CB8AC3E}">
        <p14:creationId xmlns:p14="http://schemas.microsoft.com/office/powerpoint/2010/main" val="810052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56854" y="347729"/>
            <a:ext cx="10515600" cy="5357611"/>
          </a:xfrm>
        </p:spPr>
        <p:txBody>
          <a:bodyPr>
            <a:normAutofit fontScale="90000"/>
          </a:bodyPr>
          <a:lstStyle/>
          <a:p>
            <a:r>
              <a:rPr lang="et-EE" sz="4000" b="1" dirty="0">
                <a:latin typeface="Arial" panose="020B0604020202020204" pitchFamily="34" charset="0"/>
                <a:cs typeface="Arial" panose="020B0604020202020204" pitchFamily="34" charset="0"/>
              </a:rPr>
              <a:t>Vajadus selle õppemooduli järele</a:t>
            </a:r>
            <a:br>
              <a:rPr lang="et-EE" sz="2000" b="1" dirty="0">
                <a:latin typeface="Arial" panose="020B0604020202020204" pitchFamily="34" charset="0"/>
                <a:cs typeface="Arial" panose="020B0604020202020204" pitchFamily="34" charset="0"/>
              </a:rPr>
            </a:br>
            <a:br>
              <a:rPr lang="et-EE" sz="2000" dirty="0">
                <a:latin typeface="Arial" panose="020B0604020202020204" pitchFamily="34" charset="0"/>
                <a:cs typeface="Arial" panose="020B0604020202020204" pitchFamily="34" charset="0"/>
              </a:rPr>
            </a:br>
            <a:br>
              <a:rPr lang="et-EE" sz="2000" dirty="0">
                <a:latin typeface="Arial" panose="020B0604020202020204" pitchFamily="34" charset="0"/>
                <a:cs typeface="Arial" panose="020B0604020202020204" pitchFamily="34" charset="0"/>
              </a:rPr>
            </a:br>
            <a:r>
              <a:rPr lang="et-EE" sz="2700" dirty="0">
                <a:latin typeface="Arial" panose="020B0604020202020204" pitchFamily="34" charset="0"/>
                <a:cs typeface="Arial" panose="020B0604020202020204" pitchFamily="34" charset="0"/>
              </a:rPr>
              <a:t>Isikuna, kes vastutab koolitusprotsessi eest ettevõttes, peab ettevõttepoolne juhendaja tundma põhilist koolitusdokumentatsiooni.</a:t>
            </a:r>
            <a:br>
              <a:rPr lang="et-EE" sz="2700" dirty="0">
                <a:latin typeface="Arial" panose="020B0604020202020204" pitchFamily="34" charset="0"/>
                <a:cs typeface="Arial" panose="020B0604020202020204" pitchFamily="34" charset="0"/>
              </a:rPr>
            </a:br>
            <a:br>
              <a:rPr lang="et-EE" sz="2700" dirty="0">
                <a:latin typeface="Arial" panose="020B0604020202020204" pitchFamily="34" charset="0"/>
                <a:cs typeface="Arial" panose="020B0604020202020204" pitchFamily="34" charset="0"/>
              </a:rPr>
            </a:br>
            <a:r>
              <a:rPr lang="et-EE" sz="2700" dirty="0">
                <a:latin typeface="Arial" panose="020B0604020202020204" pitchFamily="34" charset="0"/>
                <a:cs typeface="Arial" panose="020B0604020202020204" pitchFamily="34" charset="0"/>
              </a:rPr>
              <a:t>Näiteks tagamaks, et töökohapõhine õpe oleks nõutava kvaliteediga, peab ettevõttepoolne juhendaja täitma kutseõppeasutuse poolt ettenähtud koolituspäevikut, ja kolmepoolne õpipoisiõppe leping hõlmab kõiki punkte, milles ettevõttepoolne juhendaja ja kutseõppe pakkuja on kokku leppinud. </a:t>
            </a:r>
            <a:br>
              <a:rPr lang="et-EE" sz="2700" dirty="0">
                <a:latin typeface="Arial" panose="020B0604020202020204" pitchFamily="34" charset="0"/>
                <a:cs typeface="Arial" panose="020B0604020202020204" pitchFamily="34" charset="0"/>
              </a:rPr>
            </a:br>
            <a:br>
              <a:rPr lang="et-EE" sz="2700" dirty="0">
                <a:latin typeface="Arial" panose="020B0604020202020204" pitchFamily="34" charset="0"/>
                <a:cs typeface="Arial" panose="020B0604020202020204" pitchFamily="34" charset="0"/>
              </a:rPr>
            </a:br>
            <a:r>
              <a:rPr lang="et-EE" sz="2700" dirty="0">
                <a:latin typeface="Arial" panose="020B0604020202020204" pitchFamily="34" charset="0"/>
                <a:cs typeface="Arial" panose="020B0604020202020204" pitchFamily="34" charset="0"/>
              </a:rPr>
              <a:t>Kogu seda dokumentatsiooni on vaja selleks, et teha selgeks kõigi poolte kohustused/vastutus ja kindlustada koolituse/väljaõppe kvaliteet.</a:t>
            </a:r>
            <a:br>
              <a:rPr lang="et-EE" sz="2700" dirty="0">
                <a:latin typeface="Arial" panose="020B0604020202020204" pitchFamily="34" charset="0"/>
                <a:cs typeface="Arial" panose="020B0604020202020204" pitchFamily="34" charset="0"/>
              </a:rPr>
            </a:br>
            <a:br>
              <a:rPr lang="et-EE" sz="2700" dirty="0">
                <a:latin typeface="Arial" panose="020B0604020202020204" pitchFamily="34" charset="0"/>
                <a:cs typeface="Arial" panose="020B0604020202020204" pitchFamily="34" charset="0"/>
              </a:rPr>
            </a:br>
            <a:r>
              <a:rPr lang="et-EE" sz="2700" dirty="0">
                <a:latin typeface="Arial" panose="020B0604020202020204" pitchFamily="34" charset="0"/>
                <a:cs typeface="Arial" panose="020B0604020202020204" pitchFamily="34" charset="0"/>
              </a:rPr>
              <a:t>Teatud osa sellest dokumentatsioonist haldab personaliosakond. </a:t>
            </a:r>
            <a:br>
              <a:rPr lang="et-EE" sz="2700" dirty="0">
                <a:latin typeface="Arial" panose="020B0604020202020204" pitchFamily="34" charset="0"/>
                <a:cs typeface="Arial" panose="020B0604020202020204" pitchFamily="34" charset="0"/>
              </a:rPr>
            </a:br>
            <a:endParaRPr lang="et-EE"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8659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7440" y="167424"/>
            <a:ext cx="10515600" cy="6690575"/>
          </a:xfrm>
        </p:spPr>
        <p:txBody>
          <a:bodyPr>
            <a:normAutofit/>
          </a:bodyPr>
          <a:lstStyle/>
          <a:p>
            <a:pPr marL="0" indent="0">
              <a:buNone/>
            </a:pPr>
            <a:r>
              <a:rPr lang="et-EE" sz="3600" b="1" dirty="0">
                <a:latin typeface="Arial" panose="020B0604020202020204" pitchFamily="34" charset="0"/>
                <a:cs typeface="Arial" panose="020B0604020202020204" pitchFamily="34" charset="0"/>
              </a:rPr>
              <a:t>Teadmised ja oskused   </a:t>
            </a:r>
            <a:endParaRPr lang="et-EE" sz="3600" i="1" dirty="0">
              <a:latin typeface="Arial" panose="020B0604020202020204" pitchFamily="34" charset="0"/>
              <a:cs typeface="Arial" panose="020B0604020202020204" pitchFamily="34" charset="0"/>
            </a:endParaRPr>
          </a:p>
          <a:p>
            <a:pPr marL="0" indent="0">
              <a:buNone/>
            </a:pPr>
            <a:endParaRPr lang="et-EE" dirty="0">
              <a:latin typeface="Arial" panose="020B0604020202020204" pitchFamily="34" charset="0"/>
              <a:cs typeface="Arial" panose="020B0604020202020204" pitchFamily="34" charset="0"/>
            </a:endParaRPr>
          </a:p>
          <a:p>
            <a:pPr marL="0" indent="0">
              <a:buNone/>
            </a:pPr>
            <a:r>
              <a:rPr lang="et-EE" dirty="0">
                <a:latin typeface="Arial" panose="020B0604020202020204" pitchFamily="34" charset="0"/>
                <a:cs typeface="Arial" panose="020B0604020202020204" pitchFamily="34" charset="0"/>
              </a:rPr>
              <a:t>Selle koolitusosa lõpuks saad sa öelda:</a:t>
            </a:r>
          </a:p>
          <a:p>
            <a:pPr marL="0" indent="0">
              <a:buNone/>
            </a:pPr>
            <a:endParaRPr lang="et-EE" dirty="0">
              <a:latin typeface="Arial" panose="020B0604020202020204" pitchFamily="34" charset="0"/>
              <a:cs typeface="Arial" panose="020B0604020202020204" pitchFamily="34" charset="0"/>
            </a:endParaRPr>
          </a:p>
          <a:p>
            <a:pPr marL="514350" indent="-514350">
              <a:buAutoNum type="arabicPeriod"/>
            </a:pPr>
            <a:r>
              <a:rPr lang="et-EE" dirty="0">
                <a:latin typeface="Arial" panose="020B0604020202020204" pitchFamily="34" charset="0"/>
                <a:cs typeface="Arial" panose="020B0604020202020204" pitchFamily="34" charset="0"/>
              </a:rPr>
              <a:t>Ma tunnen õpipoisiõppe põhidokumente.</a:t>
            </a:r>
          </a:p>
          <a:p>
            <a:pPr marL="514350" indent="-514350">
              <a:buAutoNum type="arabicPeriod"/>
            </a:pPr>
            <a:r>
              <a:rPr lang="et-EE" dirty="0">
                <a:latin typeface="Arial" panose="020B0604020202020204" pitchFamily="34" charset="0"/>
                <a:cs typeface="Arial" panose="020B0604020202020204" pitchFamily="34" charset="0"/>
              </a:rPr>
              <a:t>Ma tean õppekava, koolituse ajakava ja koolituspäeviku põhipunkte.</a:t>
            </a:r>
          </a:p>
          <a:p>
            <a:pPr marL="514350" indent="-514350">
              <a:buAutoNum type="arabicPeriod"/>
            </a:pPr>
            <a:r>
              <a:rPr lang="et-EE" dirty="0">
                <a:latin typeface="Arial" panose="020B0604020202020204" pitchFamily="34" charset="0"/>
                <a:cs typeface="Arial" panose="020B0604020202020204" pitchFamily="34" charset="0"/>
              </a:rPr>
              <a:t>Ma saan aru, et need dokumendid on välja töötatud koos kutseõppeasutuse esindajaga.</a:t>
            </a:r>
          </a:p>
        </p:txBody>
      </p:sp>
    </p:spTree>
    <p:extLst>
      <p:ext uri="{BB962C8B-B14F-4D97-AF65-F5344CB8AC3E}">
        <p14:creationId xmlns:p14="http://schemas.microsoft.com/office/powerpoint/2010/main" val="2844511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D71B5894-8651-40E0-ABE8-BF8F0B626ADB}"/>
              </a:ext>
            </a:extLst>
          </p:cNvPr>
          <p:cNvSpPr>
            <a:spLocks noGrp="1"/>
          </p:cNvSpPr>
          <p:nvPr>
            <p:ph type="title"/>
          </p:nvPr>
        </p:nvSpPr>
        <p:spPr/>
        <p:txBody>
          <a:bodyPr>
            <a:normAutofit/>
          </a:bodyPr>
          <a:lstStyle/>
          <a:p>
            <a:r>
              <a:rPr lang="et-EE" sz="3600" b="1" dirty="0">
                <a:latin typeface="Arial" panose="020B0604020202020204" pitchFamily="34" charset="0"/>
                <a:cs typeface="Arial" panose="020B0604020202020204" pitchFamily="34" charset="0"/>
              </a:rPr>
              <a:t>Lepingud</a:t>
            </a:r>
          </a:p>
        </p:txBody>
      </p:sp>
      <p:sp>
        <p:nvSpPr>
          <p:cNvPr id="3" name="Sisu kohatäide 2">
            <a:extLst>
              <a:ext uri="{FF2B5EF4-FFF2-40B4-BE49-F238E27FC236}">
                <a16:creationId xmlns:a16="http://schemas.microsoft.com/office/drawing/2014/main" id="{26D26281-AF76-4F23-964A-CB5D00D062F3}"/>
              </a:ext>
            </a:extLst>
          </p:cNvPr>
          <p:cNvSpPr>
            <a:spLocks noGrp="1"/>
          </p:cNvSpPr>
          <p:nvPr>
            <p:ph idx="1"/>
          </p:nvPr>
        </p:nvSpPr>
        <p:spPr/>
        <p:txBody>
          <a:bodyPr>
            <a:normAutofit/>
          </a:bodyPr>
          <a:lstStyle/>
          <a:p>
            <a:r>
              <a:rPr lang="et-EE" sz="2400" b="1" dirty="0">
                <a:latin typeface="Arial" panose="020B0604020202020204" pitchFamily="34" charset="0"/>
                <a:cs typeface="Arial" panose="020B0604020202020204" pitchFamily="34" charset="0"/>
              </a:rPr>
              <a:t>Kooli, õpilase või tema seadusliku esindaja ja praktikakoha vahelised suhted praktika korraldamisel reguleeritakse enne praktika algust sõlmitava praktikalepinguga</a:t>
            </a:r>
            <a:r>
              <a:rPr lang="et-EE" sz="2400" dirty="0">
                <a:latin typeface="Arial" panose="020B0604020202020204" pitchFamily="34" charset="0"/>
                <a:cs typeface="Arial" panose="020B0604020202020204" pitchFamily="34" charset="0"/>
              </a:rPr>
              <a:t>, milles lepitakse kokku praktika toimumise täpsemas korralduses ning praktikalepingu poolte õigustes ja kohustustes.</a:t>
            </a:r>
          </a:p>
          <a:p>
            <a:r>
              <a:rPr lang="et-EE" sz="2400" dirty="0">
                <a:latin typeface="Arial" panose="020B0604020202020204" pitchFamily="34" charset="0"/>
                <a:cs typeface="Arial" panose="020B0604020202020204" pitchFamily="34" charset="0"/>
              </a:rPr>
              <a:t>Praktikalepingule võib, aga ei pea lisanduma tööleping praktikakoha ja õpilase vahel. </a:t>
            </a:r>
          </a:p>
        </p:txBody>
      </p:sp>
    </p:spTree>
    <p:extLst>
      <p:ext uri="{BB962C8B-B14F-4D97-AF65-F5344CB8AC3E}">
        <p14:creationId xmlns:p14="http://schemas.microsoft.com/office/powerpoint/2010/main" val="2882406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522D641-0670-4132-A151-52198FFB17B0}"/>
              </a:ext>
            </a:extLst>
          </p:cNvPr>
          <p:cNvSpPr>
            <a:spLocks noGrp="1"/>
          </p:cNvSpPr>
          <p:nvPr>
            <p:ph type="title"/>
          </p:nvPr>
        </p:nvSpPr>
        <p:spPr/>
        <p:txBody>
          <a:bodyPr>
            <a:normAutofit/>
          </a:bodyPr>
          <a:lstStyle/>
          <a:p>
            <a:r>
              <a:rPr lang="et-EE" sz="3600" b="1" dirty="0">
                <a:latin typeface="Arial" panose="020B0604020202020204" pitchFamily="34" charset="0"/>
                <a:cs typeface="Arial" panose="020B0604020202020204" pitchFamily="34" charset="0"/>
              </a:rPr>
              <a:t>Praktikaleping</a:t>
            </a:r>
          </a:p>
        </p:txBody>
      </p:sp>
      <p:sp>
        <p:nvSpPr>
          <p:cNvPr id="3" name="Sisu kohatäide 2">
            <a:extLst>
              <a:ext uri="{FF2B5EF4-FFF2-40B4-BE49-F238E27FC236}">
                <a16:creationId xmlns:a16="http://schemas.microsoft.com/office/drawing/2014/main" id="{C0CB19A0-F202-4799-9D9E-D34CDDDC0ED0}"/>
              </a:ext>
            </a:extLst>
          </p:cNvPr>
          <p:cNvSpPr>
            <a:spLocks noGrp="1"/>
          </p:cNvSpPr>
          <p:nvPr>
            <p:ph idx="1"/>
          </p:nvPr>
        </p:nvSpPr>
        <p:spPr/>
        <p:txBody>
          <a:bodyPr>
            <a:normAutofit/>
          </a:bodyPr>
          <a:lstStyle/>
          <a:p>
            <a:r>
              <a:rPr lang="et-EE" sz="2400" dirty="0">
                <a:latin typeface="Arial" panose="020B0604020202020204" pitchFamily="34" charset="0"/>
                <a:cs typeface="Arial" panose="020B0604020202020204" pitchFamily="34" charset="0"/>
              </a:rPr>
              <a:t>Praktikalepingus lepitakse kokku ka tasu maksmine, kui õpilase ja praktikakoha vahel kehtivat töölepingut pole. </a:t>
            </a:r>
          </a:p>
          <a:p>
            <a:r>
              <a:rPr lang="et-EE" sz="2400" dirty="0">
                <a:latin typeface="Arial" panose="020B0604020202020204" pitchFamily="34" charset="0"/>
                <a:cs typeface="Arial" panose="020B0604020202020204" pitchFamily="34" charset="0"/>
              </a:rPr>
              <a:t>Praktikalepinguga kohaldatakse töökohapõhise õppe korraldusele töölepingu seaduse töö- ja puhkeaja regulatsiooni. See hõlmab tööaja regulatsiooni (nt vanusest tulenevaid tööaja norme), töö tegemise ja piiranguid, tööaja korraldust, igapäevast ja iganädalast puhkeaega ja alaealisele kohaldatavaid erandeid. See aga ei hõlma puhkusekorraldust.</a:t>
            </a:r>
          </a:p>
        </p:txBody>
      </p:sp>
    </p:spTree>
    <p:extLst>
      <p:ext uri="{BB962C8B-B14F-4D97-AF65-F5344CB8AC3E}">
        <p14:creationId xmlns:p14="http://schemas.microsoft.com/office/powerpoint/2010/main" val="3858121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C26BABC-F63C-42EF-A4F5-8E1D053CCD72}"/>
              </a:ext>
            </a:extLst>
          </p:cNvPr>
          <p:cNvSpPr>
            <a:spLocks noGrp="1"/>
          </p:cNvSpPr>
          <p:nvPr>
            <p:ph type="title"/>
          </p:nvPr>
        </p:nvSpPr>
        <p:spPr/>
        <p:txBody>
          <a:bodyPr>
            <a:normAutofit/>
          </a:bodyPr>
          <a:lstStyle/>
          <a:p>
            <a:r>
              <a:rPr lang="et-EE" sz="3600" b="1" dirty="0">
                <a:latin typeface="Arial" panose="020B0604020202020204" pitchFamily="34" charset="0"/>
                <a:cs typeface="Arial" panose="020B0604020202020204" pitchFamily="34" charset="0"/>
              </a:rPr>
              <a:t>Praktikaleping + tööleping</a:t>
            </a:r>
          </a:p>
        </p:txBody>
      </p:sp>
      <p:sp>
        <p:nvSpPr>
          <p:cNvPr id="3" name="Sisu kohatäide 2">
            <a:extLst>
              <a:ext uri="{FF2B5EF4-FFF2-40B4-BE49-F238E27FC236}">
                <a16:creationId xmlns:a16="http://schemas.microsoft.com/office/drawing/2014/main" id="{F5A8BBB2-6CBB-453E-97B3-100423B2AB57}"/>
              </a:ext>
            </a:extLst>
          </p:cNvPr>
          <p:cNvSpPr>
            <a:spLocks noGrp="1"/>
          </p:cNvSpPr>
          <p:nvPr>
            <p:ph idx="1"/>
          </p:nvPr>
        </p:nvSpPr>
        <p:spPr/>
        <p:txBody>
          <a:bodyPr>
            <a:normAutofit/>
          </a:bodyPr>
          <a:lstStyle/>
          <a:p>
            <a:r>
              <a:rPr lang="et-EE" sz="2400" dirty="0">
                <a:latin typeface="Arial" panose="020B0604020202020204" pitchFamily="34" charset="0"/>
                <a:cs typeface="Arial" panose="020B0604020202020204" pitchFamily="34" charset="0"/>
              </a:rPr>
              <a:t>Kui praktikakoha ja õpilase vahel juba on tööleping olemas või sõlmitakse see õppimise perioodiks, siis sellele kohalduvad täiel määral kõik töölepingu seaduse kohustuslikud tingimused – neid kokkuleppega välistada ei saa ning seaduses töökohapõhise õppe jaoks sõlmitava töölepingu jaoks eritingimusi ette nähtud pole. </a:t>
            </a:r>
          </a:p>
          <a:p>
            <a:r>
              <a:rPr lang="et-EE" sz="2400" dirty="0">
                <a:latin typeface="Arial" panose="020B0604020202020204" pitchFamily="34" charset="0"/>
                <a:cs typeface="Arial" panose="020B0604020202020204" pitchFamily="34" charset="0"/>
              </a:rPr>
              <a:t>Töölepingu ja praktikalepingu omavahel sidumine ei ole võimalik. Kummaski lepingus saab küll teisele lepingule viidata, kuid mõlemal lepingul on erinevad osapooled (praktikaleping on kolmepoolne, tööleping kahepoolne). </a:t>
            </a:r>
          </a:p>
        </p:txBody>
      </p:sp>
    </p:spTree>
    <p:extLst>
      <p:ext uri="{BB962C8B-B14F-4D97-AF65-F5344CB8AC3E}">
        <p14:creationId xmlns:p14="http://schemas.microsoft.com/office/powerpoint/2010/main" val="4187610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38270F4-EF91-4E81-8F86-DA181EB006BE}"/>
              </a:ext>
            </a:extLst>
          </p:cNvPr>
          <p:cNvSpPr>
            <a:spLocks noGrp="1"/>
          </p:cNvSpPr>
          <p:nvPr>
            <p:ph type="title"/>
          </p:nvPr>
        </p:nvSpPr>
        <p:spPr/>
        <p:txBody>
          <a:bodyPr>
            <a:normAutofit/>
          </a:bodyPr>
          <a:lstStyle/>
          <a:p>
            <a:r>
              <a:rPr lang="et-EE" sz="3600" b="1" dirty="0">
                <a:latin typeface="Arial" panose="020B0604020202020204" pitchFamily="34" charset="0"/>
                <a:cs typeface="Arial" panose="020B0604020202020204" pitchFamily="34" charset="0"/>
              </a:rPr>
              <a:t>Lepingute näidised</a:t>
            </a:r>
          </a:p>
        </p:txBody>
      </p:sp>
      <p:sp>
        <p:nvSpPr>
          <p:cNvPr id="3" name="Sisu kohatäide 2">
            <a:extLst>
              <a:ext uri="{FF2B5EF4-FFF2-40B4-BE49-F238E27FC236}">
                <a16:creationId xmlns:a16="http://schemas.microsoft.com/office/drawing/2014/main" id="{863E6C01-BEAA-41A2-B00F-0F85BE109BE5}"/>
              </a:ext>
            </a:extLst>
          </p:cNvPr>
          <p:cNvSpPr>
            <a:spLocks noGrp="1"/>
          </p:cNvSpPr>
          <p:nvPr>
            <p:ph idx="1"/>
          </p:nvPr>
        </p:nvSpPr>
        <p:spPr/>
        <p:txBody>
          <a:bodyPr/>
          <a:lstStyle/>
          <a:p>
            <a:pPr marL="0" indent="0">
              <a:buNone/>
            </a:pPr>
            <a:r>
              <a:rPr lang="et-EE" sz="2400" dirty="0">
                <a:latin typeface="Arial" panose="020B0604020202020204" pitchFamily="34" charset="0"/>
                <a:cs typeface="Arial" panose="020B0604020202020204" pitchFamily="34" charset="0"/>
              </a:rPr>
              <a:t>Lepingute ettevalmistamisega tegeleb koolitusasutus. Lepingute näidised on leitavad SA Innove veebis:</a:t>
            </a:r>
          </a:p>
          <a:p>
            <a:pPr marL="0" indent="0">
              <a:buNone/>
            </a:pPr>
            <a:r>
              <a:rPr lang="et-EE" sz="2400" dirty="0">
                <a:latin typeface="Arial" panose="020B0604020202020204" pitchFamily="34" charset="0"/>
                <a:cs typeface="Arial" panose="020B0604020202020204" pitchFamily="34" charset="0"/>
                <a:hlinkClick r:id="rId2"/>
              </a:rPr>
              <a:t>http://www.innove.ee/et/organisatsioonist/programmid-ja-projektid/prom/tookohapohine</a:t>
            </a:r>
            <a:r>
              <a:rPr lang="et-EE" sz="2400" dirty="0">
                <a:latin typeface="Arial" panose="020B0604020202020204" pitchFamily="34" charset="0"/>
                <a:cs typeface="Arial" panose="020B0604020202020204" pitchFamily="34" charset="0"/>
              </a:rPr>
              <a:t>  </a:t>
            </a:r>
          </a:p>
          <a:p>
            <a:pPr marL="0" indent="0">
              <a:buNone/>
            </a:pPr>
            <a:r>
              <a:rPr lang="et-EE" sz="2400" dirty="0">
                <a:latin typeface="Arial" panose="020B0604020202020204" pitchFamily="34" charset="0"/>
                <a:cs typeface="Arial" panose="020B0604020202020204" pitchFamily="34" charset="0"/>
              </a:rPr>
              <a:t> - Dokumendid </a:t>
            </a:r>
          </a:p>
          <a:p>
            <a:pPr marL="0" indent="0">
              <a:buNone/>
            </a:pPr>
            <a:r>
              <a:rPr lang="et-EE" sz="2400" dirty="0">
                <a:latin typeface="Arial" panose="020B0604020202020204" pitchFamily="34" charset="0"/>
                <a:cs typeface="Arial" panose="020B0604020202020204" pitchFamily="34" charset="0"/>
              </a:rPr>
              <a:t>- Töökohapõhise õppe praktikalepingu näidised  </a:t>
            </a:r>
          </a:p>
          <a:p>
            <a:pPr lvl="1"/>
            <a:r>
              <a:rPr lang="et-EE" dirty="0">
                <a:latin typeface="Arial" panose="020B0604020202020204" pitchFamily="34" charset="0"/>
                <a:cs typeface="Arial" panose="020B0604020202020204" pitchFamily="34" charset="0"/>
                <a:hlinkClick r:id="rId3" tooltip="Töökohapõhise õppe praktikaleping (ainukese lepinguna).docx (30 KiB)"/>
              </a:rPr>
              <a:t>praktikaleping ainukese lepinguga</a:t>
            </a:r>
            <a:endParaRPr lang="et-EE" dirty="0">
              <a:latin typeface="Arial" panose="020B0604020202020204" pitchFamily="34" charset="0"/>
              <a:cs typeface="Arial" panose="020B0604020202020204" pitchFamily="34" charset="0"/>
            </a:endParaRPr>
          </a:p>
          <a:p>
            <a:pPr lvl="1"/>
            <a:r>
              <a:rPr lang="et-EE" dirty="0">
                <a:latin typeface="Arial" panose="020B0604020202020204" pitchFamily="34" charset="0"/>
                <a:cs typeface="Arial" panose="020B0604020202020204" pitchFamily="34" charset="0"/>
                <a:hlinkClick r:id="rId4" tooltip="Töökohapõhise õppe praktikaleping (töölepingu kõrval).docx (27 KiB)"/>
              </a:rPr>
              <a:t>praktikaleping töölepingu kõrval</a:t>
            </a:r>
            <a:endParaRPr lang="et-EE" dirty="0">
              <a:latin typeface="Arial" panose="020B0604020202020204" pitchFamily="34" charset="0"/>
              <a:cs typeface="Arial" panose="020B0604020202020204" pitchFamily="34" charset="0"/>
            </a:endParaRPr>
          </a:p>
          <a:p>
            <a:pPr marL="0" indent="0">
              <a:buNone/>
            </a:pPr>
            <a:endParaRPr lang="et-EE" dirty="0"/>
          </a:p>
        </p:txBody>
      </p:sp>
    </p:spTree>
    <p:extLst>
      <p:ext uri="{BB962C8B-B14F-4D97-AF65-F5344CB8AC3E}">
        <p14:creationId xmlns:p14="http://schemas.microsoft.com/office/powerpoint/2010/main" val="743504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7440" y="321972"/>
            <a:ext cx="10515600" cy="5906507"/>
          </a:xfrm>
        </p:spPr>
        <p:txBody>
          <a:bodyPr>
            <a:normAutofit fontScale="92500"/>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4000" b="1" dirty="0">
                <a:latin typeface="Arial" panose="020B0604020202020204" pitchFamily="34" charset="0"/>
                <a:cs typeface="Arial" panose="020B0604020202020204" pitchFamily="34" charset="0"/>
              </a:rPr>
              <a:t>Enesekontrolli küsimused</a:t>
            </a:r>
          </a:p>
          <a:p>
            <a:pPr marL="0" indent="0">
              <a:buNone/>
            </a:pPr>
            <a:endParaRPr lang="et-EE" sz="4000" b="1" dirty="0">
              <a:latin typeface="Arial" panose="020B0604020202020204" pitchFamily="34" charset="0"/>
              <a:cs typeface="Arial" panose="020B0604020202020204" pitchFamily="34" charset="0"/>
            </a:endParaRPr>
          </a:p>
          <a:p>
            <a:pPr marL="742950" indent="-742950">
              <a:buAutoNum type="arabicPeriod"/>
            </a:pPr>
            <a:r>
              <a:rPr lang="et-EE" sz="4000" dirty="0">
                <a:latin typeface="Arial" panose="020B0604020202020204" pitchFamily="34" charset="0"/>
                <a:cs typeface="Arial" panose="020B0604020202020204" pitchFamily="34" charset="0"/>
              </a:rPr>
              <a:t>Kelle kohustusi/vastutust kolmepoolne õpipoisiõppe leping üksikasjalikult kirjeldab?</a:t>
            </a:r>
          </a:p>
          <a:p>
            <a:pPr marL="742950" indent="-742950">
              <a:buAutoNum type="arabicPeriod"/>
            </a:pPr>
            <a:r>
              <a:rPr lang="et-EE" sz="4000" dirty="0">
                <a:latin typeface="Arial" panose="020B0604020202020204" pitchFamily="34" charset="0"/>
                <a:cs typeface="Arial" panose="020B0604020202020204" pitchFamily="34" charset="0"/>
              </a:rPr>
              <a:t>Mis on koolituskavas sisalduv põhiinfo?</a:t>
            </a:r>
          </a:p>
          <a:p>
            <a:pPr marL="742950" indent="-742950">
              <a:buAutoNum type="arabicPeriod"/>
            </a:pPr>
            <a:r>
              <a:rPr lang="et-EE" sz="4000" dirty="0">
                <a:latin typeface="Arial" panose="020B0604020202020204" pitchFamily="34" charset="0"/>
                <a:cs typeface="Arial" panose="020B0604020202020204" pitchFamily="34" charset="0"/>
              </a:rPr>
              <a:t>Mille poolest erineb õppekava koolituse ajakavast?</a:t>
            </a:r>
          </a:p>
          <a:p>
            <a:pPr marL="742950" indent="-742950">
              <a:buAutoNum type="arabicPeriod"/>
            </a:pPr>
            <a:r>
              <a:rPr lang="et-EE" sz="4000" dirty="0">
                <a:latin typeface="Arial" panose="020B0604020202020204" pitchFamily="34" charset="0"/>
                <a:cs typeface="Arial" panose="020B0604020202020204" pitchFamily="34" charset="0"/>
              </a:rPr>
              <a:t>Mis kuulub koolituspäevikusse kantava põhiinfo hulka?</a:t>
            </a:r>
          </a:p>
          <a:p>
            <a:pPr marL="742950" indent="-742950">
              <a:buAutoNum type="arabicPeriod"/>
            </a:pPr>
            <a:endParaRPr lang="en-GB" sz="4000" b="1" dirty="0"/>
          </a:p>
        </p:txBody>
      </p:sp>
    </p:spTree>
    <p:extLst>
      <p:ext uri="{BB962C8B-B14F-4D97-AF65-F5344CB8AC3E}">
        <p14:creationId xmlns:p14="http://schemas.microsoft.com/office/powerpoint/2010/main" val="553604409"/>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8216</TotalTime>
  <Words>348</Words>
  <Application>Microsoft Office PowerPoint</Application>
  <PresentationFormat>Laiekraan</PresentationFormat>
  <Paragraphs>57</Paragraphs>
  <Slides>11</Slides>
  <Notes>0</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11</vt:i4>
      </vt:variant>
    </vt:vector>
  </HeadingPairs>
  <TitlesOfParts>
    <vt:vector size="17" baseType="lpstr">
      <vt:lpstr>Arial</vt:lpstr>
      <vt:lpstr>Calibri</vt:lpstr>
      <vt:lpstr>Calibri Light</vt:lpstr>
      <vt:lpstr>Candara</vt:lpstr>
      <vt:lpstr>Times New Roman</vt:lpstr>
      <vt:lpstr>„Office“ tema</vt:lpstr>
      <vt:lpstr>Erasmus+ Kava Võtmetegevus 2 – Strateegilised partnerlused Projekt “Õpipoisiõppe arendamine: ettevõttepoolse juhendaja koolituse ja õpipoisiõppe edendamine”  Projekt nr 2015-1-LT01-KA202-013415   Ettevõttepoolse juhendaja koolituskava   Õpipoisiõppe (töökohapõhise õppe) dokumendid </vt:lpstr>
      <vt:lpstr>PowerPointi esitlus</vt:lpstr>
      <vt:lpstr>Vajadus selle õppemooduli järele   Isikuna, kes vastutab koolitusprotsessi eest ettevõttes, peab ettevõttepoolne juhendaja tundma põhilist koolitusdokumentatsiooni.  Näiteks tagamaks, et töökohapõhine õpe oleks nõutava kvaliteediga, peab ettevõttepoolne juhendaja täitma kutseõppeasutuse poolt ettenähtud koolituspäevikut, ja kolmepoolne õpipoisiõppe leping hõlmab kõiki punkte, milles ettevõttepoolne juhendaja ja kutseõppe pakkuja on kokku leppinud.   Kogu seda dokumentatsiooni on vaja selleks, et teha selgeks kõigi poolte kohustused/vastutus ja kindlustada koolituse/väljaõppe kvaliteet.  Teatud osa sellest dokumentatsioonist haldab personaliosakond.  </vt:lpstr>
      <vt:lpstr>PowerPointi esitlus</vt:lpstr>
      <vt:lpstr>Lepingud</vt:lpstr>
      <vt:lpstr>Praktikaleping</vt:lpstr>
      <vt:lpstr>Praktikaleping + tööleping</vt:lpstr>
      <vt:lpstr>Lepingute näidised</vt:lpstr>
      <vt:lpstr>PowerPointi esitlus</vt:lpstr>
      <vt:lpstr>Viited</vt:lpstr>
      <vt:lpstr>Videod</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Projektas „Pameistrystės vystymas: įmonių meistrų mokymas ir pameistrystės populiarinimas“ (Developing Apprenticeship: In-Company Trainer Training And Apprenticeship Promotion).   Vykdomas pagal programos „Erasmus+“ 2 pagrindinį veiksmą – Strateginės Partnerystės. Projekto  Nr. 2015-1-LT01-KA202-013415</dc:title>
  <dc:creator>Rasa Lužytė</dc:creator>
  <cp:lastModifiedBy>Anneli Entson</cp:lastModifiedBy>
  <cp:revision>101</cp:revision>
  <cp:lastPrinted>2017-08-18T13:11:10Z</cp:lastPrinted>
  <dcterms:created xsi:type="dcterms:W3CDTF">2015-09-22T19:26:02Z</dcterms:created>
  <dcterms:modified xsi:type="dcterms:W3CDTF">2017-10-26T10:25:06Z</dcterms:modified>
</cp:coreProperties>
</file>