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handoutMasterIdLst>
    <p:handoutMasterId r:id="rId8"/>
  </p:handoutMasterIdLst>
  <p:sldIdLst>
    <p:sldId id="256" r:id="rId2"/>
    <p:sldId id="264" r:id="rId3"/>
    <p:sldId id="267" r:id="rId4"/>
    <p:sldId id="258" r:id="rId5"/>
    <p:sldId id="260" r:id="rId6"/>
    <p:sldId id="269" r:id="rId7"/>
  </p:sldIdLst>
  <p:sldSz cx="12192000" cy="6858000"/>
  <p:notesSz cx="6735763" cy="98663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D196558E-65DD-462B-AB4D-9499604C3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7371D6F9-F120-4EF6-ADDF-09804C8A37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8FBF4-E97D-4B45-8CAB-C023BFE8B353}" type="datetimeFigureOut">
              <a:rPr lang="et-EE" smtClean="0"/>
              <a:t>26.10.2017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C6F9A2BA-C250-49D6-AA01-0CF89E3E76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503F1A99-B088-4521-9FC2-0BBA6A2D39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8730D-9F55-465B-B222-BDB2B2366CB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555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337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93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6453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009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338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6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880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0967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87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277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570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FAF5A-C508-4E66-B959-F8FB8AA93180}" type="datetimeFigureOut">
              <a:rPr lang="lt-LT" smtClean="0"/>
              <a:t>2017-10-26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81AAE-EB3F-40EA-816E-14211D01505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626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cid:image001.jpg@01D13347.29E36CC0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ployers.ee/wp-content/uploads/T%C3%B6%C3%B6kohap%C3%B5hise-%C3%B5ppe-rakendamise-juhendmaterjal.pdf" TargetMode="External"/><Relationship Id="rId2" Type="http://schemas.openxmlformats.org/officeDocument/2006/relationships/hyperlink" Target="https://www.employers.ee/algatused/opipoisiope-ehk-tookohapohine-op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314111" y="261257"/>
            <a:ext cx="9816647" cy="6192982"/>
          </a:xfrm>
        </p:spPr>
        <p:txBody>
          <a:bodyPr>
            <a:normAutofit/>
          </a:bodyPr>
          <a:lstStyle/>
          <a:p>
            <a:r>
              <a:rPr lang="et-EE" sz="1600" b="1" dirty="0">
                <a:latin typeface="Arial" panose="020B0604020202020204" pitchFamily="34" charset="0"/>
                <a:cs typeface="Arial" panose="020B0604020202020204" pitchFamily="34" charset="0"/>
              </a:rPr>
              <a:t>Erasmus+ Kava Võtmetegevus 2 – Strateegilised partnerlused</a:t>
            </a:r>
            <a:br>
              <a:rPr lang="et-E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1600" b="1" dirty="0">
                <a:latin typeface="Arial" panose="020B0604020202020204" pitchFamily="34" charset="0"/>
                <a:cs typeface="Arial" panose="020B0604020202020204" pitchFamily="34" charset="0"/>
              </a:rPr>
              <a:t>Projekt “Õpipoisiõppe arendamine: Ettevõttepoolse juhendaja koolitus ja õpipoisiõppe edendamine”</a:t>
            </a:r>
            <a:br>
              <a:rPr lang="et-E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1600" b="1" dirty="0">
                <a:latin typeface="Arial" panose="020B0604020202020204" pitchFamily="34" charset="0"/>
                <a:cs typeface="Arial" panose="020B0604020202020204" pitchFamily="34" charset="0"/>
              </a:rPr>
              <a:t> Projekt nr 2015-1-LT01-KA202-013415</a:t>
            </a:r>
            <a:br>
              <a:rPr lang="et-EE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t-EE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t-LT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3600" b="1" dirty="0">
                <a:latin typeface="Arial" panose="020B0604020202020204" pitchFamily="34" charset="0"/>
                <a:cs typeface="Arial" panose="020B0604020202020204" pitchFamily="34" charset="0"/>
              </a:rPr>
              <a:t>Ettevõttepoolse juhendaja koolituskava</a:t>
            </a:r>
            <a:br>
              <a:rPr lang="et-E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t-E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t-E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5300" b="1" dirty="0">
                <a:latin typeface="Arial" panose="020B0604020202020204" pitchFamily="34" charset="0"/>
                <a:cs typeface="Arial" panose="020B0604020202020204" pitchFamily="34" charset="0"/>
              </a:rPr>
              <a:t>Töökohapõhise väljaõppe kavandamine koos hariduse andja esindajaga</a:t>
            </a:r>
            <a:endParaRPr lang="et-EE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11892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457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lt-LT" sz="12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t-EE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300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lt-LT" sz="12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t-EE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t-EE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848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lt-LT" sz="12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kumimoji="0" lang="et-EE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46871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endParaRPr kumimoji="0" lang="lt-LT" altLang="lt-L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5267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5648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Paveikslėlis 19" descr="http://eacea.ec.europa.eu/img/logos/erasmus_plus/eu_flag_co_funded_pos_%5brgb%5d_r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762" y="114299"/>
            <a:ext cx="2588260" cy="7620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80225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aveikslėlis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54" y="516075"/>
            <a:ext cx="1229026" cy="16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aveikslėlis 121" descr="http://www.statybininkai.lt/stlogobalta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870" y="830418"/>
            <a:ext cx="1779737" cy="117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aveikslėlis 122" descr="http://ziemellatvija.diena.lv/uploads/thumbnails/680x455/articles/2013/05/64971__519b0d2f1450b.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14" y="4628156"/>
            <a:ext cx="1917506" cy="127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aveikslėlis 123" descr="http://www.aid-com.be/sites/default/files/upload/Logos/Logo%20AI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61" y="4330250"/>
            <a:ext cx="2035899" cy="112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rc_ilrp_mut" descr="https://encrypted-tbn1.gstatic.com/images?q=tbn:ANd9GcTrKRYo1Q775YOzbx3QJ296e34QUjtHVIcjWTBlALR1SUzwAOsF78vMnUD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009" y="3109067"/>
            <a:ext cx="2914579" cy="57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aveikslėlis 8" descr="http://www.kpmpc.lt/refernet/wp-content/themes/WP/images/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25" y="5076825"/>
            <a:ext cx="3900481" cy="60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aveikslėlis 126" descr="TT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25" y="2971865"/>
            <a:ext cx="2944328" cy="81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1581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457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lt-LT" sz="12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et-EE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3009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lt-LT" sz="12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t-EE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t-EE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3848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lt-LT" sz="1200" b="0" i="0" u="none" strike="noStrike" cap="none" normalizeH="0" baseline="0">
                <a:ln>
                  <a:noFill/>
                </a:ln>
                <a:solidFill>
                  <a:srgbClr val="1F497D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kumimoji="0" lang="et-EE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4533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endParaRPr kumimoji="0" lang="lt-LT" altLang="lt-L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5267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5648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Paveikslėlis 18" descr="cid:DE2DAF21-E90B-4870-9DA8-E55D753764C0@creatum.ee"/>
          <p:cNvPicPr/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317" y="1077278"/>
            <a:ext cx="2732125" cy="1122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05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26075" y="167425"/>
            <a:ext cx="11641428" cy="63750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sz="3000" b="1" dirty="0">
                <a:latin typeface="Arial" panose="020B0604020202020204" pitchFamily="34" charset="0"/>
                <a:cs typeface="Arial" panose="020B0604020202020204" pitchFamily="34" charset="0"/>
              </a:rPr>
              <a:t>SELLE KOOLITUSMOODULI VAJADUS</a:t>
            </a:r>
            <a:br>
              <a:rPr lang="et-E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t-E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2600" dirty="0">
                <a:latin typeface="Arial" panose="020B0604020202020204" pitchFamily="34" charset="0"/>
                <a:cs typeface="Arial" panose="020B0604020202020204" pitchFamily="34" charset="0"/>
              </a:rPr>
              <a:t>Suurem osa õpipoisikoolitusest (2/3) tuleb anda töökohal, ligikaudu 1/3 aga kutseõppeasutuses.</a:t>
            </a:r>
          </a:p>
          <a:p>
            <a:pPr marL="0" indent="0">
              <a:buNone/>
            </a:pPr>
            <a:endParaRPr lang="et-EE" sz="2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Ettevõttepoolne juhendaja </a:t>
            </a:r>
            <a:r>
              <a:rPr lang="et-EE" sz="2600" dirty="0">
                <a:latin typeface="Arial" panose="020B0604020202020204" pitchFamily="34" charset="0"/>
                <a:cs typeface="Arial" panose="020B0604020202020204" pitchFamily="34" charset="0"/>
              </a:rPr>
              <a:t>ja hariduse andja peavad tegema koostööd, et saavutada kvalifikatsiooninõuetes seatud eesmärgid. </a:t>
            </a:r>
            <a:r>
              <a:rPr lang="et-EE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Ettevõttepoolne juhendaja</a:t>
            </a:r>
            <a:r>
              <a:rPr lang="et-EE" sz="2600" dirty="0">
                <a:latin typeface="Arial" panose="020B0604020202020204" pitchFamily="34" charset="0"/>
                <a:cs typeface="Arial" panose="020B0604020202020204" pitchFamily="34" charset="0"/>
              </a:rPr>
              <a:t> vastutab õppeprotsessi eest töökohal (ettevõttes).</a:t>
            </a:r>
          </a:p>
          <a:p>
            <a:pPr marL="0" indent="0">
              <a:buNone/>
            </a:pPr>
            <a:endParaRPr lang="et-E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2600" dirty="0">
                <a:latin typeface="Arial" panose="020B0604020202020204" pitchFamily="34" charset="0"/>
                <a:cs typeface="Arial" panose="020B0604020202020204" pitchFamily="34" charset="0"/>
              </a:rPr>
              <a:t>Ettevõttepoolsel juhendajal peavad olema vastutava juhendajana kvalifitseerumiseks vastavad ametioskused, haridus ja töökogemus.</a:t>
            </a:r>
          </a:p>
          <a:p>
            <a:pPr marL="0" indent="0">
              <a:buNone/>
            </a:pPr>
            <a:r>
              <a:rPr lang="et-EE" sz="2600" dirty="0">
                <a:latin typeface="Arial" panose="020B0604020202020204" pitchFamily="34" charset="0"/>
                <a:cs typeface="Arial" panose="020B0604020202020204" pitchFamily="34" charset="0"/>
              </a:rPr>
              <a:t>Ettevõte ja </a:t>
            </a:r>
            <a:r>
              <a:rPr lang="et-EE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ettevõttepoolne juhendaja </a:t>
            </a:r>
            <a:r>
              <a:rPr lang="et-EE" sz="2600" dirty="0">
                <a:latin typeface="Arial" panose="020B0604020202020204" pitchFamily="34" charset="0"/>
                <a:cs typeface="Arial" panose="020B0604020202020204" pitchFamily="34" charset="0"/>
              </a:rPr>
              <a:t>peavad kindlustama, et õpipoisil (praktikandil) oleks võimalus täita vastavas ametis mitmesuguseid tööülesandeid, nii nagu need on määratletud kvalifikatsiooniks vajalike ametioskuste nõuetes või kvalifikatsioonimoodulites, ja et need sisalduksid õppuri isiklikus õpingukavas. </a:t>
            </a:r>
          </a:p>
          <a:p>
            <a:pPr marL="0" indent="0">
              <a:buNone/>
            </a:pPr>
            <a:endParaRPr lang="et-E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2600" dirty="0">
                <a:latin typeface="Arial" panose="020B0604020202020204" pitchFamily="34" charset="0"/>
                <a:cs typeface="Arial" panose="020B0604020202020204" pitchFamily="34" charset="0"/>
              </a:rPr>
              <a:t>Seepärast peavad ettevõttepoolne juhendaja ja kutseõppeasutuse õpetaja tegema koostööd ning otsima parimaid koolituslahendusi.</a:t>
            </a: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74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87440" y="167424"/>
            <a:ext cx="10515600" cy="6690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4000" b="1" dirty="0">
                <a:latin typeface="Arial" panose="020B0604020202020204" pitchFamily="34" charset="0"/>
                <a:cs typeface="Arial" panose="020B0604020202020204" pitchFamily="34" charset="0"/>
              </a:rPr>
              <a:t>Teadmised ja oskused</a:t>
            </a:r>
            <a:endParaRPr lang="et-E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Selle koolitusosa lõpuks saad öelda:</a:t>
            </a:r>
          </a:p>
          <a:p>
            <a:pPr marL="0" indent="0">
              <a:buNone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Ma tean, et vastutan koolituse kvaliteedi eest töökohas. </a:t>
            </a:r>
          </a:p>
          <a:p>
            <a:pPr marL="514350" indent="-514350">
              <a:buAutoNum type="arabicPeriod"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Ma mõistan, miks on oluline suhelda kutseõppeasutuse esindajaga.</a:t>
            </a:r>
          </a:p>
          <a:p>
            <a:pPr marL="514350" indent="-514350">
              <a:buAutoNum type="arabicPeriod"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Ma tean kutseõppeasutuse õpetajaga tehtava koostöö suundi, nii et me võime ühises koolitusskeemis kokku leppida. </a:t>
            </a:r>
          </a:p>
        </p:txBody>
      </p:sp>
    </p:spTree>
    <p:extLst>
      <p:ext uri="{BB962C8B-B14F-4D97-AF65-F5344CB8AC3E}">
        <p14:creationId xmlns:p14="http://schemas.microsoft.com/office/powerpoint/2010/main" val="284451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7783" y="0"/>
            <a:ext cx="11678581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t-E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t-EE" sz="4000" b="1" dirty="0">
                <a:latin typeface="Arial" panose="020B0604020202020204" pitchFamily="34" charset="0"/>
                <a:cs typeface="Arial" panose="020B0604020202020204" pitchFamily="34" charset="0"/>
              </a:rPr>
              <a:t>Enesekontrolli küsimused</a:t>
            </a:r>
          </a:p>
          <a:p>
            <a:pPr marL="0" indent="0" algn="ctr">
              <a:buNone/>
            </a:pPr>
            <a:endParaRPr lang="et-E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AutoNum type="arabicPeriod"/>
            </a:pPr>
            <a:r>
              <a:rPr lang="et-EE" sz="4000" dirty="0">
                <a:latin typeface="Arial" panose="020B0604020202020204" pitchFamily="34" charset="0"/>
                <a:cs typeface="Arial" panose="020B0604020202020204" pitchFamily="34" charset="0"/>
              </a:rPr>
              <a:t>Milline on kutseõppeasutuse ja kutseõppeasutuse õpetaja roll õpipoisiõppes?</a:t>
            </a:r>
          </a:p>
          <a:p>
            <a:pPr marL="742950" indent="-742950">
              <a:buAutoNum type="arabicPeriod"/>
            </a:pPr>
            <a:r>
              <a:rPr lang="et-EE" sz="4000" dirty="0">
                <a:latin typeface="Arial" panose="020B0604020202020204" pitchFamily="34" charset="0"/>
                <a:cs typeface="Arial" panose="020B0604020202020204" pitchFamily="34" charset="0"/>
              </a:rPr>
              <a:t>Milline on ettevõtte ja ettevõttepoolse juhendaja roll õpipoisiõppes?</a:t>
            </a:r>
          </a:p>
          <a:p>
            <a:pPr marL="0" indent="0">
              <a:buNone/>
            </a:pPr>
            <a:endParaRPr lang="et-EE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AutoNum type="arabicPeriod"/>
            </a:pPr>
            <a:endParaRPr lang="lt-LT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0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229DDAB-4590-4FC2-BC97-7EA53A5A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b="1" dirty="0"/>
            </a:b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Millest alustada, kui soovite oma ettevõttes alustada õpipoisiõppega?</a:t>
            </a:r>
            <a:b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492B853-74C4-456C-9DC1-7E2486463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Kui soovite panustada oma olemasolevate töötajate arengusse või värvata uusi töötajaid, siis alustage neist tegevustest:</a:t>
            </a:r>
          </a:p>
          <a:p>
            <a:pPr marL="0" indent="0">
              <a:buNone/>
            </a:pP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Mõelge läbi, missugune on teie ettevõtte vajadused ja võimalused.</a:t>
            </a:r>
            <a:b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2. Valige sobiv õppekava ja võtke ühendust kutseõppeasutusega.</a:t>
            </a:r>
            <a:b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3. Tutvuge juhendmaterjaliga siin </a:t>
            </a: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https://www.employers.ee/algatused/opipoisiope-ehk-tookohapohine-ope/</a:t>
            </a: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https://www.employers.ee/wp-content/uploads/T%C3%B6%C3%B6kohap%C3%B5hise-%C3%B5ppe-rakendamise-juhendmaterjal.pdf</a:t>
            </a: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9728780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8174</TotalTime>
  <Words>124</Words>
  <Application>Microsoft Office PowerPoint</Application>
  <PresentationFormat>Laiekraan</PresentationFormat>
  <Paragraphs>44</Paragraphs>
  <Slides>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Candara</vt:lpstr>
      <vt:lpstr>Times New Roman</vt:lpstr>
      <vt:lpstr>„Office“ tema</vt:lpstr>
      <vt:lpstr>Erasmus+ Kava Võtmetegevus 2 – Strateegilised partnerlused Projekt “Õpipoisiõppe arendamine: Ettevõttepoolse juhendaja koolitus ja õpipoisiõppe edendamine”  Projekt nr 2015-1-LT01-KA202-013415   Ettevõttepoolse juhendaja koolituskava   Töökohapõhise väljaõppe kavandamine koos hariduse andja esindajaga</vt:lpstr>
      <vt:lpstr>PowerPointi esitlus</vt:lpstr>
      <vt:lpstr>PowerPointi esitlus</vt:lpstr>
      <vt:lpstr>PowerPointi esitlus</vt:lpstr>
      <vt:lpstr>PowerPointi esitlus</vt:lpstr>
      <vt:lpstr> Millest alustada, kui soovite oma ettevõttes alustada õpipoisiõppega?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Projektas „Pameistrystės vystymas: įmonių meistrų mokymas ir pameistrystės populiarinimas“ (Developing Apprenticeship: In-Company Trainer Training And Apprenticeship Promotion).   Vykdomas pagal programos „Erasmus+“ 2 pagrindinį veiksmą – Strateginės Partnerystės. Projekto  Nr. 2015-1-LT01-KA202-013415</dc:title>
  <dc:creator>Rasa Lužytė</dc:creator>
  <cp:lastModifiedBy>Anneli Entson</cp:lastModifiedBy>
  <cp:revision>98</cp:revision>
  <cp:lastPrinted>2017-08-18T13:10:17Z</cp:lastPrinted>
  <dcterms:created xsi:type="dcterms:W3CDTF">2015-09-22T19:26:02Z</dcterms:created>
  <dcterms:modified xsi:type="dcterms:W3CDTF">2017-10-26T10:15:24Z</dcterms:modified>
</cp:coreProperties>
</file>