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2.xml" ContentType="application/vnd.openxmlformats-officedocument.drawingml.chart+xml"/>
  <Override PartName="/ppt/notesSlides/notesSlide4.xml" ContentType="application/vnd.openxmlformats-officedocument.presentationml.notesSlide+xml"/>
  <Override PartName="/ppt/charts/chart3.xml" ContentType="application/vnd.openxmlformats-officedocument.drawingml.chart+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handoutMasterIdLst>
    <p:handoutMasterId r:id="rId24"/>
  </p:handoutMasterIdLst>
  <p:sldIdLst>
    <p:sldId id="420" r:id="rId2"/>
    <p:sldId id="402" r:id="rId3"/>
    <p:sldId id="395" r:id="rId4"/>
    <p:sldId id="400" r:id="rId5"/>
    <p:sldId id="401" r:id="rId6"/>
    <p:sldId id="322" r:id="rId7"/>
    <p:sldId id="347" r:id="rId8"/>
    <p:sldId id="326" r:id="rId9"/>
    <p:sldId id="422" r:id="rId10"/>
    <p:sldId id="690" r:id="rId11"/>
    <p:sldId id="346" r:id="rId12"/>
    <p:sldId id="692" r:id="rId13"/>
    <p:sldId id="693" r:id="rId14"/>
    <p:sldId id="749" r:id="rId15"/>
    <p:sldId id="750" r:id="rId16"/>
    <p:sldId id="752" r:id="rId17"/>
    <p:sldId id="753" r:id="rId18"/>
    <p:sldId id="345" r:id="rId19"/>
    <p:sldId id="349" r:id="rId20"/>
    <p:sldId id="762" r:id="rId21"/>
    <p:sldId id="336" r:id="rId22"/>
  </p:sldIdLst>
  <p:sldSz cx="12192000" cy="6858000"/>
  <p:notesSz cx="6797675" cy="9928225"/>
  <p:defaultTextStyle>
    <a:defPPr>
      <a:defRPr lang="et-E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Keskmine laad 2 – rõhk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Keskmine laad 2 – rõhk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616DA210-FB5B-4158-B5E0-FEB733F419BA}" styleName="Hele laad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83" autoAdjust="0"/>
    <p:restoredTop sz="79499" autoAdjust="0"/>
  </p:normalViewPr>
  <p:slideViewPr>
    <p:cSldViewPr snapToGrid="0">
      <p:cViewPr varScale="1">
        <p:scale>
          <a:sx n="86" d="100"/>
          <a:sy n="86" d="100"/>
        </p:scale>
        <p:origin x="1632" y="200"/>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1" Type="http://schemas.openxmlformats.org/officeDocument/2006/relationships/oleObject" Target="file:////tootukassa.internal\failid\avalik\Statistika\2018\Slaidid\Slaidimaterjal_detsember_2018.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tootukassa.internal\failid\avalik\Statistika\2018\Slaidid\Slaidimaterjal_detsember_2018.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Leht1!$B$1</c:f>
              <c:strCache>
                <c:ptCount val="1"/>
                <c:pt idx="0">
                  <c:v>töötud</c:v>
                </c:pt>
              </c:strCache>
            </c:strRef>
          </c:tx>
          <c:spPr>
            <a:ln w="28575" cap="rnd">
              <a:solidFill>
                <a:schemeClr val="accent1"/>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Leht1!$A$2:$A$9</c:f>
              <c:numCache>
                <c:formatCode>m/d/yyyy</c:formatCode>
                <c:ptCount val="8"/>
                <c:pt idx="0">
                  <c:v>40909</c:v>
                </c:pt>
                <c:pt idx="1">
                  <c:v>41275</c:v>
                </c:pt>
                <c:pt idx="2">
                  <c:v>41640</c:v>
                </c:pt>
                <c:pt idx="3">
                  <c:v>42005</c:v>
                </c:pt>
                <c:pt idx="4">
                  <c:v>42370</c:v>
                </c:pt>
                <c:pt idx="5">
                  <c:v>42736</c:v>
                </c:pt>
                <c:pt idx="6">
                  <c:v>43396</c:v>
                </c:pt>
                <c:pt idx="7">
                  <c:v>43731</c:v>
                </c:pt>
              </c:numCache>
            </c:numRef>
          </c:cat>
          <c:val>
            <c:numRef>
              <c:f>Leht1!$B$2:$B$9</c:f>
              <c:numCache>
                <c:formatCode>General</c:formatCode>
                <c:ptCount val="8"/>
                <c:pt idx="0">
                  <c:v>9946</c:v>
                </c:pt>
                <c:pt idx="1">
                  <c:v>8443</c:v>
                </c:pt>
                <c:pt idx="2">
                  <c:v>6753</c:v>
                </c:pt>
                <c:pt idx="3">
                  <c:v>5755</c:v>
                </c:pt>
                <c:pt idx="4">
                  <c:v>6725</c:v>
                </c:pt>
                <c:pt idx="5">
                  <c:v>6795</c:v>
                </c:pt>
                <c:pt idx="6">
                  <c:v>5103</c:v>
                </c:pt>
                <c:pt idx="7">
                  <c:v>6506</c:v>
                </c:pt>
              </c:numCache>
            </c:numRef>
          </c:val>
          <c:smooth val="0"/>
          <c:extLst>
            <c:ext xmlns:c16="http://schemas.microsoft.com/office/drawing/2014/chart" uri="{C3380CC4-5D6E-409C-BE32-E72D297353CC}">
              <c16:uniqueId val="{00000000-23A9-434A-BA1F-1035B0F7083C}"/>
            </c:ext>
          </c:extLst>
        </c:ser>
        <c:ser>
          <c:idx val="1"/>
          <c:order val="1"/>
          <c:tx>
            <c:strRef>
              <c:f>Leht1!$C$1</c:f>
              <c:strCache>
                <c:ptCount val="1"/>
                <c:pt idx="0">
                  <c:v>töövõimekaoga töötud</c:v>
                </c:pt>
              </c:strCache>
            </c:strRef>
          </c:tx>
          <c:spPr>
            <a:ln w="28575" cap="rnd">
              <a:solidFill>
                <a:schemeClr val="accent2"/>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Leht1!$A$2:$A$9</c:f>
              <c:numCache>
                <c:formatCode>m/d/yyyy</c:formatCode>
                <c:ptCount val="8"/>
                <c:pt idx="0">
                  <c:v>40909</c:v>
                </c:pt>
                <c:pt idx="1">
                  <c:v>41275</c:v>
                </c:pt>
                <c:pt idx="2">
                  <c:v>41640</c:v>
                </c:pt>
                <c:pt idx="3">
                  <c:v>42005</c:v>
                </c:pt>
                <c:pt idx="4">
                  <c:v>42370</c:v>
                </c:pt>
                <c:pt idx="5">
                  <c:v>42736</c:v>
                </c:pt>
                <c:pt idx="6">
                  <c:v>43396</c:v>
                </c:pt>
                <c:pt idx="7">
                  <c:v>43731</c:v>
                </c:pt>
              </c:numCache>
            </c:numRef>
          </c:cat>
          <c:val>
            <c:numRef>
              <c:f>Leht1!$C$2:$C$9</c:f>
              <c:numCache>
                <c:formatCode>General</c:formatCode>
                <c:ptCount val="8"/>
                <c:pt idx="0">
                  <c:v>407</c:v>
                </c:pt>
                <c:pt idx="1">
                  <c:v>442</c:v>
                </c:pt>
                <c:pt idx="2">
                  <c:v>497</c:v>
                </c:pt>
                <c:pt idx="3">
                  <c:v>795</c:v>
                </c:pt>
                <c:pt idx="4">
                  <c:v>1180</c:v>
                </c:pt>
                <c:pt idx="5">
                  <c:v>1564</c:v>
                </c:pt>
                <c:pt idx="6">
                  <c:v>1944</c:v>
                </c:pt>
                <c:pt idx="7">
                  <c:v>2021</c:v>
                </c:pt>
              </c:numCache>
            </c:numRef>
          </c:val>
          <c:smooth val="0"/>
          <c:extLst>
            <c:ext xmlns:c16="http://schemas.microsoft.com/office/drawing/2014/chart" uri="{C3380CC4-5D6E-409C-BE32-E72D297353CC}">
              <c16:uniqueId val="{00000001-23A9-434A-BA1F-1035B0F7083C}"/>
            </c:ext>
          </c:extLst>
        </c:ser>
        <c:dLbls>
          <c:dLblPos val="t"/>
          <c:showLegendKey val="0"/>
          <c:showVal val="1"/>
          <c:showCatName val="0"/>
          <c:showSerName val="0"/>
          <c:showPercent val="0"/>
          <c:showBubbleSize val="0"/>
        </c:dLbls>
        <c:smooth val="0"/>
        <c:axId val="799146079"/>
        <c:axId val="796454767"/>
        <c:extLst>
          <c:ext xmlns:c15="http://schemas.microsoft.com/office/drawing/2012/chart" uri="{02D57815-91ED-43cb-92C2-25804820EDAC}">
            <c15:filteredLineSeries>
              <c15:ser>
                <c:idx val="2"/>
                <c:order val="2"/>
                <c:tx>
                  <c:strRef>
                    <c:extLst>
                      <c:ext uri="{02D57815-91ED-43cb-92C2-25804820EDAC}">
                        <c15:formulaRef>
                          <c15:sqref>Leht1!$D$1</c15:sqref>
                        </c15:formulaRef>
                      </c:ext>
                    </c:extLst>
                    <c:strCache>
                      <c:ptCount val="1"/>
                    </c:strCache>
                  </c:strRef>
                </c:tx>
                <c:spPr>
                  <a:ln w="28575" cap="rnd">
                    <a:solidFill>
                      <a:schemeClr val="accent3"/>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numRef>
                    <c:extLst>
                      <c:ext uri="{02D57815-91ED-43cb-92C2-25804820EDAC}">
                        <c15:formulaRef>
                          <c15:sqref>Leht1!$A$2:$A$9</c15:sqref>
                        </c15:formulaRef>
                      </c:ext>
                    </c:extLst>
                    <c:numCache>
                      <c:formatCode>m/d/yyyy</c:formatCode>
                      <c:ptCount val="8"/>
                      <c:pt idx="0">
                        <c:v>40909</c:v>
                      </c:pt>
                      <c:pt idx="1">
                        <c:v>41275</c:v>
                      </c:pt>
                      <c:pt idx="2">
                        <c:v>41640</c:v>
                      </c:pt>
                      <c:pt idx="3">
                        <c:v>42005</c:v>
                      </c:pt>
                      <c:pt idx="4">
                        <c:v>42370</c:v>
                      </c:pt>
                      <c:pt idx="5">
                        <c:v>42736</c:v>
                      </c:pt>
                      <c:pt idx="6">
                        <c:v>43396</c:v>
                      </c:pt>
                      <c:pt idx="7">
                        <c:v>43731</c:v>
                      </c:pt>
                    </c:numCache>
                  </c:numRef>
                </c:cat>
                <c:val>
                  <c:numRef>
                    <c:extLst>
                      <c:ext uri="{02D57815-91ED-43cb-92C2-25804820EDAC}">
                        <c15:formulaRef>
                          <c15:sqref>Leht1!$D$2:$D$9</c15:sqref>
                        </c15:formulaRef>
                      </c:ext>
                    </c:extLst>
                    <c:numCache>
                      <c:formatCode>General</c:formatCode>
                      <c:ptCount val="8"/>
                    </c:numCache>
                  </c:numRef>
                </c:val>
                <c:smooth val="0"/>
                <c:extLst>
                  <c:ext xmlns:c16="http://schemas.microsoft.com/office/drawing/2014/chart" uri="{C3380CC4-5D6E-409C-BE32-E72D297353CC}">
                    <c16:uniqueId val="{00000002-23A9-434A-BA1F-1035B0F7083C}"/>
                  </c:ext>
                </c:extLst>
              </c15:ser>
            </c15:filteredLineSeries>
          </c:ext>
        </c:extLst>
      </c:lineChart>
      <c:dateAx>
        <c:axId val="799146079"/>
        <c:scaling>
          <c:orientation val="minMax"/>
        </c:scaling>
        <c:delete val="0"/>
        <c:axPos val="b"/>
        <c:title>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m/d/yy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96454767"/>
        <c:crosses val="autoZero"/>
        <c:auto val="1"/>
        <c:lblOffset val="100"/>
        <c:baseTimeUnit val="months"/>
      </c:dateAx>
      <c:valAx>
        <c:axId val="796454767"/>
        <c:scaling>
          <c:orientation val="minMax"/>
        </c:scaling>
        <c:delete val="0"/>
        <c:axPos val="l"/>
        <c:majorGridlines>
          <c:spPr>
            <a:ln w="9525" cap="flat" cmpd="sng" algn="ctr">
              <a:solidFill>
                <a:schemeClr val="tx1">
                  <a:lumMod val="15000"/>
                  <a:lumOff val="85000"/>
                </a:schemeClr>
              </a:solidFill>
              <a:round/>
            </a:ln>
            <a:effectLst/>
          </c:spPr>
        </c:majorGridlines>
        <c:title>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9914607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30"/>
      <c:rotY val="10"/>
      <c:rAngAx val="0"/>
    </c:view3D>
    <c:floor>
      <c:thickness val="0"/>
    </c:floor>
    <c:sideWall>
      <c:thickness val="0"/>
    </c:sideWall>
    <c:backWall>
      <c:thickness val="0"/>
    </c:backWall>
    <c:plotArea>
      <c:layout>
        <c:manualLayout>
          <c:layoutTarget val="inner"/>
          <c:xMode val="edge"/>
          <c:yMode val="edge"/>
          <c:x val="0.1355745817917339"/>
          <c:y val="0.13375183074491379"/>
          <c:w val="0.78048800716033884"/>
          <c:h val="0.74361478722331709"/>
        </c:manualLayout>
      </c:layout>
      <c:pie3DChart>
        <c:varyColors val="1"/>
        <c:ser>
          <c:idx val="0"/>
          <c:order val="0"/>
          <c:explosion val="18"/>
          <c:dPt>
            <c:idx val="0"/>
            <c:bubble3D val="0"/>
            <c:spPr>
              <a:solidFill>
                <a:srgbClr val="FFFF00"/>
              </a:solidFill>
            </c:spPr>
            <c:extLst>
              <c:ext xmlns:c16="http://schemas.microsoft.com/office/drawing/2014/chart" uri="{C3380CC4-5D6E-409C-BE32-E72D297353CC}">
                <c16:uniqueId val="{00000001-7223-4A92-B988-724E2606EC18}"/>
              </c:ext>
            </c:extLst>
          </c:dPt>
          <c:dPt>
            <c:idx val="1"/>
            <c:bubble3D val="0"/>
            <c:spPr>
              <a:solidFill>
                <a:schemeClr val="accent3">
                  <a:lumMod val="75000"/>
                </a:schemeClr>
              </a:solidFill>
            </c:spPr>
            <c:extLst>
              <c:ext xmlns:c16="http://schemas.microsoft.com/office/drawing/2014/chart" uri="{C3380CC4-5D6E-409C-BE32-E72D297353CC}">
                <c16:uniqueId val="{00000003-7223-4A92-B988-724E2606EC18}"/>
              </c:ext>
            </c:extLst>
          </c:dPt>
          <c:dPt>
            <c:idx val="2"/>
            <c:bubble3D val="0"/>
            <c:spPr>
              <a:solidFill>
                <a:srgbClr val="00B050"/>
              </a:solidFill>
            </c:spPr>
            <c:extLst>
              <c:ext xmlns:c16="http://schemas.microsoft.com/office/drawing/2014/chart" uri="{C3380CC4-5D6E-409C-BE32-E72D297353CC}">
                <c16:uniqueId val="{00000005-7223-4A92-B988-724E2606EC18}"/>
              </c:ext>
            </c:extLst>
          </c:dPt>
          <c:dPt>
            <c:idx val="3"/>
            <c:bubble3D val="0"/>
            <c:spPr>
              <a:solidFill>
                <a:srgbClr val="92D050"/>
              </a:solidFill>
            </c:spPr>
            <c:extLst>
              <c:ext xmlns:c16="http://schemas.microsoft.com/office/drawing/2014/chart" uri="{C3380CC4-5D6E-409C-BE32-E72D297353CC}">
                <c16:uniqueId val="{00000007-7223-4A92-B988-724E2606EC18}"/>
              </c:ext>
            </c:extLst>
          </c:dPt>
          <c:dPt>
            <c:idx val="4"/>
            <c:bubble3D val="0"/>
            <c:spPr>
              <a:solidFill>
                <a:schemeClr val="accent6">
                  <a:lumMod val="60000"/>
                  <a:lumOff val="40000"/>
                </a:schemeClr>
              </a:solidFill>
            </c:spPr>
            <c:extLst>
              <c:ext xmlns:c16="http://schemas.microsoft.com/office/drawing/2014/chart" uri="{C3380CC4-5D6E-409C-BE32-E72D297353CC}">
                <c16:uniqueId val="{00000009-7223-4A92-B988-724E2606EC18}"/>
              </c:ext>
            </c:extLst>
          </c:dPt>
          <c:dPt>
            <c:idx val="5"/>
            <c:bubble3D val="0"/>
            <c:spPr>
              <a:solidFill>
                <a:schemeClr val="accent6">
                  <a:lumMod val="50000"/>
                </a:schemeClr>
              </a:solidFill>
            </c:spPr>
            <c:extLst>
              <c:ext xmlns:c16="http://schemas.microsoft.com/office/drawing/2014/chart" uri="{C3380CC4-5D6E-409C-BE32-E72D297353CC}">
                <c16:uniqueId val="{0000000B-7223-4A92-B988-724E2606EC18}"/>
              </c:ext>
            </c:extLst>
          </c:dPt>
          <c:dPt>
            <c:idx val="6"/>
            <c:bubble3D val="0"/>
            <c:spPr>
              <a:solidFill>
                <a:srgbClr val="FF6600"/>
              </a:solidFill>
            </c:spPr>
            <c:extLst>
              <c:ext xmlns:c16="http://schemas.microsoft.com/office/drawing/2014/chart" uri="{C3380CC4-5D6E-409C-BE32-E72D297353CC}">
                <c16:uniqueId val="{0000000D-7223-4A92-B988-724E2606EC18}"/>
              </c:ext>
            </c:extLst>
          </c:dPt>
          <c:dPt>
            <c:idx val="7"/>
            <c:bubble3D val="0"/>
            <c:spPr>
              <a:solidFill>
                <a:srgbClr val="00B0F0"/>
              </a:solidFill>
            </c:spPr>
            <c:extLst>
              <c:ext xmlns:c16="http://schemas.microsoft.com/office/drawing/2014/chart" uri="{C3380CC4-5D6E-409C-BE32-E72D297353CC}">
                <c16:uniqueId val="{0000000F-7223-4A92-B988-724E2606EC18}"/>
              </c:ext>
            </c:extLst>
          </c:dPt>
          <c:dPt>
            <c:idx val="8"/>
            <c:bubble3D val="0"/>
            <c:spPr>
              <a:solidFill>
                <a:schemeClr val="tx2">
                  <a:lumMod val="60000"/>
                  <a:lumOff val="40000"/>
                </a:schemeClr>
              </a:solidFill>
            </c:spPr>
            <c:extLst>
              <c:ext xmlns:c16="http://schemas.microsoft.com/office/drawing/2014/chart" uri="{C3380CC4-5D6E-409C-BE32-E72D297353CC}">
                <c16:uniqueId val="{00000011-7223-4A92-B988-724E2606EC18}"/>
              </c:ext>
            </c:extLst>
          </c:dPt>
          <c:dLbls>
            <c:dLbl>
              <c:idx val="0"/>
              <c:layout>
                <c:manualLayout>
                  <c:x val="-0.14922711683194484"/>
                  <c:y val="-3.7056188234515453E-2"/>
                </c:manualLayout>
              </c:layout>
              <c:tx>
                <c:rich>
                  <a:bodyPr/>
                  <a:lstStyle/>
                  <a:p>
                    <a:r>
                      <a:rPr lang="ru-RU" dirty="0"/>
                      <a:t>Руководители</a:t>
                    </a:r>
                    <a:r>
                      <a:rPr lang="ru-RU" baseline="0" dirty="0"/>
                      <a:t>
4%</a:t>
                    </a:r>
                  </a:p>
                </c:rich>
              </c:tx>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7223-4A92-B988-724E2606EC18}"/>
                </c:ext>
              </c:extLst>
            </c:dLbl>
            <c:dLbl>
              <c:idx val="1"/>
              <c:layout>
                <c:manualLayout>
                  <c:x val="-5.8172173889166907E-2"/>
                  <c:y val="-4.6365125103356955E-2"/>
                </c:manualLayout>
              </c:layout>
              <c:tx>
                <c:rich>
                  <a:bodyPr wrap="square" lIns="38100" tIns="19050" rIns="38100" bIns="19050" anchor="ctr">
                    <a:noAutofit/>
                  </a:bodyPr>
                  <a:lstStyle/>
                  <a:p>
                    <a:pPr>
                      <a:defRPr sz="1400"/>
                    </a:pPr>
                    <a:r>
                      <a:rPr lang="ru-RU" baseline="0" dirty="0"/>
                      <a:t>Ведущие специалисты
5%</a:t>
                    </a:r>
                  </a:p>
                </c:rich>
              </c:tx>
              <c:spPr>
                <a:noFill/>
                <a:ln>
                  <a:noFill/>
                </a:ln>
                <a:effectLst/>
              </c:spPr>
              <c:showLegendKey val="0"/>
              <c:showVal val="0"/>
              <c:showCatName val="1"/>
              <c:showSerName val="0"/>
              <c:showPercent val="1"/>
              <c:showBubbleSize val="0"/>
              <c:extLst>
                <c:ext xmlns:c15="http://schemas.microsoft.com/office/drawing/2012/chart" uri="{CE6537A1-D6FC-4f65-9D91-7224C49458BB}">
                  <c15:layout>
                    <c:manualLayout>
                      <c:w val="0.19070558061590395"/>
                      <c:h val="0.13470554080745231"/>
                    </c:manualLayout>
                  </c15:layout>
                </c:ext>
                <c:ext xmlns:c16="http://schemas.microsoft.com/office/drawing/2014/chart" uri="{C3380CC4-5D6E-409C-BE32-E72D297353CC}">
                  <c16:uniqueId val="{00000003-7223-4A92-B988-724E2606EC18}"/>
                </c:ext>
              </c:extLst>
            </c:dLbl>
            <c:dLbl>
              <c:idx val="2"/>
              <c:layout>
                <c:manualLayout>
                  <c:x val="4.1482623407013891E-2"/>
                  <c:y val="-5.9952726903612204E-2"/>
                </c:manualLayout>
              </c:layout>
              <c:tx>
                <c:rich>
                  <a:bodyPr/>
                  <a:lstStyle/>
                  <a:p>
                    <a:r>
                      <a:rPr lang="ru-RU" baseline="0" dirty="0"/>
                      <a:t>Техники и специалисты среднего звена
6%</a:t>
                    </a:r>
                  </a:p>
                </c:rich>
              </c:tx>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7223-4A92-B988-724E2606EC18}"/>
                </c:ext>
              </c:extLst>
            </c:dLbl>
            <c:dLbl>
              <c:idx val="3"/>
              <c:layout>
                <c:manualLayout>
                  <c:x val="5.8686557252632582E-2"/>
                  <c:y val="-3.0585403343919033E-3"/>
                </c:manualLayout>
              </c:layout>
              <c:tx>
                <c:rich>
                  <a:bodyPr/>
                  <a:lstStyle/>
                  <a:p>
                    <a:r>
                      <a:rPr lang="ru-RU" dirty="0"/>
                      <a:t>Чиновники</a:t>
                    </a:r>
                    <a:r>
                      <a:rPr lang="ru-RU" baseline="0" dirty="0"/>
                      <a:t>
</a:t>
                    </a:r>
                    <a:fld id="{9CF1CF51-1188-4ABD-9120-7DAEF3EF2999}" type="PERCENTAGE">
                      <a:rPr lang="en-US" baseline="0"/>
                      <a:pPr/>
                      <a:t>[PERCENTAGE]</a:t>
                    </a:fld>
                    <a:endParaRPr lang="ru-RU" baseline="0" dirty="0"/>
                  </a:p>
                </c:rich>
              </c:tx>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7223-4A92-B988-724E2606EC18}"/>
                </c:ext>
              </c:extLst>
            </c:dLbl>
            <c:dLbl>
              <c:idx val="4"/>
              <c:layout>
                <c:manualLayout>
                  <c:x val="9.989224540649233E-17"/>
                  <c:y val="-0.14188722021105812"/>
                </c:manualLayout>
              </c:layout>
              <c:tx>
                <c:rich>
                  <a:bodyPr/>
                  <a:lstStyle/>
                  <a:p>
                    <a:r>
                      <a:rPr lang="ru-RU" dirty="0"/>
                      <a:t>Сфера обслуживания и продажи</a:t>
                    </a:r>
                    <a:r>
                      <a:rPr lang="ru-RU" baseline="0" dirty="0"/>
                      <a:t> 
17%</a:t>
                    </a:r>
                  </a:p>
                </c:rich>
              </c:tx>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9-7223-4A92-B988-724E2606EC18}"/>
                </c:ext>
              </c:extLst>
            </c:dLbl>
            <c:dLbl>
              <c:idx val="5"/>
              <c:layout>
                <c:manualLayout>
                  <c:x val="6.7958289852322704E-2"/>
                  <c:y val="-2.8452893664535031E-2"/>
                </c:manualLayout>
              </c:layout>
              <c:tx>
                <c:rich>
                  <a:bodyPr/>
                  <a:lstStyle/>
                  <a:p>
                    <a:r>
                      <a:rPr lang="ru-RU" dirty="0"/>
                      <a:t>Квалифицированные работники сельского хозяйства, лесного хозяйства, охоты и рыболовства</a:t>
                    </a:r>
                    <a:r>
                      <a:rPr lang="ru-RU" baseline="0" dirty="0"/>
                      <a:t>
</a:t>
                    </a:r>
                    <a:fld id="{9E0A1139-8D3C-4C0D-8F0A-D701BA097268}" type="PERCENTAGE">
                      <a:rPr lang="ru-RU" baseline="0"/>
                      <a:pPr/>
                      <a:t>[PERCENTAGE]</a:t>
                    </a:fld>
                    <a:endParaRPr lang="ru-RU" baseline="0" dirty="0"/>
                  </a:p>
                </c:rich>
              </c:tx>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B-7223-4A92-B988-724E2606EC18}"/>
                </c:ext>
              </c:extLst>
            </c:dLbl>
            <c:dLbl>
              <c:idx val="6"/>
              <c:layout>
                <c:manualLayout>
                  <c:x val="-0.17810978806582067"/>
                  <c:y val="-2.9995601352963051E-2"/>
                </c:manualLayout>
              </c:layout>
              <c:tx>
                <c:rich>
                  <a:bodyPr/>
                  <a:lstStyle/>
                  <a:p>
                    <a:r>
                      <a:rPr lang="ru-RU" dirty="0"/>
                      <a:t>Квалифицированные рабочие</a:t>
                    </a:r>
                    <a:r>
                      <a:rPr lang="ru-RU" baseline="0" dirty="0"/>
                      <a:t>
22%</a:t>
                    </a:r>
                  </a:p>
                </c:rich>
              </c:tx>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D-7223-4A92-B988-724E2606EC18}"/>
                </c:ext>
              </c:extLst>
            </c:dLbl>
            <c:dLbl>
              <c:idx val="7"/>
              <c:layout>
                <c:manualLayout>
                  <c:x val="-7.2840970179932343E-3"/>
                  <c:y val="9.5966415800234864E-2"/>
                </c:manualLayout>
              </c:layout>
              <c:tx>
                <c:rich>
                  <a:bodyPr/>
                  <a:lstStyle/>
                  <a:p>
                    <a:r>
                      <a:rPr lang="ru-RU" baseline="0" dirty="0"/>
                      <a:t>Операторы и установщики оборудования 
18%</a:t>
                    </a:r>
                  </a:p>
                </c:rich>
              </c:tx>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F-7223-4A92-B988-724E2606EC18}"/>
                </c:ext>
              </c:extLst>
            </c:dLbl>
            <c:dLbl>
              <c:idx val="8"/>
              <c:layout>
                <c:manualLayout>
                  <c:x val="-2.5332308228270099E-2"/>
                  <c:y val="-2.8047986303670239E-2"/>
                </c:manualLayout>
              </c:layout>
              <c:tx>
                <c:rich>
                  <a:bodyPr/>
                  <a:lstStyle/>
                  <a:p>
                    <a:r>
                      <a:rPr lang="ru-RU" dirty="0"/>
                      <a:t> Разнорабочие</a:t>
                    </a:r>
                    <a:r>
                      <a:rPr lang="ru-RU" baseline="0" dirty="0"/>
                      <a:t>
23%</a:t>
                    </a:r>
                  </a:p>
                </c:rich>
              </c:tx>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11-7223-4A92-B988-724E2606EC18}"/>
                </c:ext>
              </c:extLst>
            </c:dLbl>
            <c:spPr>
              <a:noFill/>
              <a:ln>
                <a:noFill/>
              </a:ln>
              <a:effectLst/>
            </c:spPr>
            <c:txPr>
              <a:bodyPr wrap="square" lIns="38100" tIns="19050" rIns="38100" bIns="19050" anchor="ctr">
                <a:spAutoFit/>
              </a:bodyPr>
              <a:lstStyle/>
              <a:p>
                <a:pPr>
                  <a:defRPr sz="1400"/>
                </a:pPr>
                <a:endParaRPr lang="en-US"/>
              </a:p>
            </c:txPr>
            <c:showLegendKey val="0"/>
            <c:showVal val="0"/>
            <c:showCatName val="1"/>
            <c:showSerName val="0"/>
            <c:showPercent val="1"/>
            <c:showBubbleSize val="0"/>
            <c:showLeaderLines val="1"/>
            <c:extLst>
              <c:ext xmlns:c15="http://schemas.microsoft.com/office/drawing/2012/chart" uri="{CE6537A1-D6FC-4f65-9D91-7224C49458BB}"/>
            </c:extLst>
          </c:dLbls>
          <c:cat>
            <c:strRef>
              <c:f>'Ida-Virumaa'!$D$6:$D$15</c:f>
              <c:strCache>
                <c:ptCount val="9"/>
                <c:pt idx="0">
                  <c:v>Juhid</c:v>
                </c:pt>
                <c:pt idx="1">
                  <c:v>Tippspetsialistid</c:v>
                </c:pt>
                <c:pt idx="2">
                  <c:v>Tehnikud ja keskastme spetsialistid</c:v>
                </c:pt>
                <c:pt idx="3">
                  <c:v>Ametnikud</c:v>
                </c:pt>
                <c:pt idx="4">
                  <c:v>Teenindus- ja müügitöötajad</c:v>
                </c:pt>
                <c:pt idx="5">
                  <c:v>Põllumajanduse, metsanduse, jahinduse ja kalanduse oskustöötajad</c:v>
                </c:pt>
                <c:pt idx="6">
                  <c:v>Oskustöötajad ja käsitöölised</c:v>
                </c:pt>
                <c:pt idx="7">
                  <c:v>Seadme- ja masinaoperaatorid ja koostajad</c:v>
                </c:pt>
                <c:pt idx="8">
                  <c:v>Lihttöölised</c:v>
                </c:pt>
              </c:strCache>
            </c:strRef>
          </c:cat>
          <c:val>
            <c:numRef>
              <c:f>'Ida-Virumaa'!$E$6:$E$15</c:f>
              <c:numCache>
                <c:formatCode>General</c:formatCode>
                <c:ptCount val="9"/>
                <c:pt idx="0">
                  <c:v>186</c:v>
                </c:pt>
                <c:pt idx="1">
                  <c:v>217</c:v>
                </c:pt>
                <c:pt idx="2">
                  <c:v>318</c:v>
                </c:pt>
                <c:pt idx="3">
                  <c:v>199</c:v>
                </c:pt>
                <c:pt idx="4">
                  <c:v>917</c:v>
                </c:pt>
                <c:pt idx="5">
                  <c:v>45</c:v>
                </c:pt>
                <c:pt idx="6">
                  <c:v>1258</c:v>
                </c:pt>
                <c:pt idx="7">
                  <c:v>836</c:v>
                </c:pt>
                <c:pt idx="8">
                  <c:v>1245</c:v>
                </c:pt>
              </c:numCache>
            </c:numRef>
          </c:val>
          <c:extLst>
            <c:ext xmlns:c16="http://schemas.microsoft.com/office/drawing/2014/chart" uri="{C3380CC4-5D6E-409C-BE32-E72D297353CC}">
              <c16:uniqueId val="{00000012-7223-4A92-B988-724E2606EC18}"/>
            </c:ext>
          </c:extLst>
        </c:ser>
        <c:dLbls>
          <c:showLegendKey val="0"/>
          <c:showVal val="1"/>
          <c:showCatName val="1"/>
          <c:showSerName val="0"/>
          <c:showPercent val="0"/>
          <c:showBubbleSize val="0"/>
          <c:showLeaderLines val="1"/>
        </c:dLbls>
      </c:pie3DChart>
      <c:spPr>
        <a:noFill/>
        <a:ln w="25400">
          <a:noFill/>
        </a:ln>
      </c:spPr>
    </c:plotArea>
    <c:plotVisOnly val="1"/>
    <c:dispBlanksAs val="zero"/>
    <c:showDLblsOverMax val="0"/>
  </c:chart>
  <c:txPr>
    <a:bodyPr/>
    <a:lstStyle/>
    <a:p>
      <a:pPr>
        <a:defRPr sz="1000" b="0" i="0" u="none" strike="noStrike" baseline="0">
          <a:solidFill>
            <a:srgbClr val="000000"/>
          </a:solidFill>
          <a:latin typeface="Calibri"/>
          <a:ea typeface="Calibri"/>
          <a:cs typeface="Calibri"/>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30"/>
      <c:rotY val="10"/>
      <c:rAngAx val="0"/>
    </c:view3D>
    <c:floor>
      <c:thickness val="0"/>
    </c:floor>
    <c:sideWall>
      <c:thickness val="0"/>
    </c:sideWall>
    <c:backWall>
      <c:thickness val="0"/>
    </c:backWall>
    <c:plotArea>
      <c:layout>
        <c:manualLayout>
          <c:layoutTarget val="inner"/>
          <c:xMode val="edge"/>
          <c:yMode val="edge"/>
          <c:x val="9.2605557457491744E-2"/>
          <c:y val="0.24105091353510116"/>
          <c:w val="0.78048800716033884"/>
          <c:h val="0.74361478722331709"/>
        </c:manualLayout>
      </c:layout>
      <c:pie3DChart>
        <c:varyColors val="1"/>
        <c:ser>
          <c:idx val="0"/>
          <c:order val="0"/>
          <c:explosion val="20"/>
          <c:dPt>
            <c:idx val="0"/>
            <c:bubble3D val="0"/>
            <c:spPr>
              <a:solidFill>
                <a:srgbClr val="FFFF00"/>
              </a:solidFill>
            </c:spPr>
            <c:extLst>
              <c:ext xmlns:c16="http://schemas.microsoft.com/office/drawing/2014/chart" uri="{C3380CC4-5D6E-409C-BE32-E72D297353CC}">
                <c16:uniqueId val="{00000001-1FBA-48D3-A56C-773212CC6943}"/>
              </c:ext>
            </c:extLst>
          </c:dPt>
          <c:dPt>
            <c:idx val="1"/>
            <c:bubble3D val="0"/>
            <c:spPr>
              <a:solidFill>
                <a:schemeClr val="accent3">
                  <a:lumMod val="75000"/>
                </a:schemeClr>
              </a:solidFill>
            </c:spPr>
            <c:extLst>
              <c:ext xmlns:c16="http://schemas.microsoft.com/office/drawing/2014/chart" uri="{C3380CC4-5D6E-409C-BE32-E72D297353CC}">
                <c16:uniqueId val="{00000003-1FBA-48D3-A56C-773212CC6943}"/>
              </c:ext>
            </c:extLst>
          </c:dPt>
          <c:dPt>
            <c:idx val="2"/>
            <c:bubble3D val="0"/>
            <c:spPr>
              <a:solidFill>
                <a:srgbClr val="00B050"/>
              </a:solidFill>
            </c:spPr>
            <c:extLst>
              <c:ext xmlns:c16="http://schemas.microsoft.com/office/drawing/2014/chart" uri="{C3380CC4-5D6E-409C-BE32-E72D297353CC}">
                <c16:uniqueId val="{00000005-1FBA-48D3-A56C-773212CC6943}"/>
              </c:ext>
            </c:extLst>
          </c:dPt>
          <c:dPt>
            <c:idx val="3"/>
            <c:bubble3D val="0"/>
            <c:spPr>
              <a:solidFill>
                <a:srgbClr val="92D050"/>
              </a:solidFill>
            </c:spPr>
            <c:extLst>
              <c:ext xmlns:c16="http://schemas.microsoft.com/office/drawing/2014/chart" uri="{C3380CC4-5D6E-409C-BE32-E72D297353CC}">
                <c16:uniqueId val="{00000007-1FBA-48D3-A56C-773212CC6943}"/>
              </c:ext>
            </c:extLst>
          </c:dPt>
          <c:dPt>
            <c:idx val="4"/>
            <c:bubble3D val="0"/>
            <c:explosion val="16"/>
            <c:spPr>
              <a:solidFill>
                <a:schemeClr val="accent6">
                  <a:lumMod val="60000"/>
                  <a:lumOff val="40000"/>
                </a:schemeClr>
              </a:solidFill>
            </c:spPr>
            <c:extLst>
              <c:ext xmlns:c16="http://schemas.microsoft.com/office/drawing/2014/chart" uri="{C3380CC4-5D6E-409C-BE32-E72D297353CC}">
                <c16:uniqueId val="{00000009-1FBA-48D3-A56C-773212CC6943}"/>
              </c:ext>
            </c:extLst>
          </c:dPt>
          <c:dPt>
            <c:idx val="5"/>
            <c:bubble3D val="0"/>
            <c:explosion val="12"/>
            <c:spPr>
              <a:solidFill>
                <a:srgbClr val="FF6600"/>
              </a:solidFill>
            </c:spPr>
            <c:extLst>
              <c:ext xmlns:c16="http://schemas.microsoft.com/office/drawing/2014/chart" uri="{C3380CC4-5D6E-409C-BE32-E72D297353CC}">
                <c16:uniqueId val="{0000000B-1FBA-48D3-A56C-773212CC6943}"/>
              </c:ext>
            </c:extLst>
          </c:dPt>
          <c:dPt>
            <c:idx val="6"/>
            <c:bubble3D val="0"/>
            <c:explosion val="14"/>
            <c:spPr>
              <a:solidFill>
                <a:srgbClr val="00B0F0"/>
              </a:solidFill>
            </c:spPr>
            <c:extLst>
              <c:ext xmlns:c16="http://schemas.microsoft.com/office/drawing/2014/chart" uri="{C3380CC4-5D6E-409C-BE32-E72D297353CC}">
                <c16:uniqueId val="{0000000D-1FBA-48D3-A56C-773212CC6943}"/>
              </c:ext>
            </c:extLst>
          </c:dPt>
          <c:dPt>
            <c:idx val="7"/>
            <c:bubble3D val="0"/>
            <c:explosion val="14"/>
            <c:spPr>
              <a:solidFill>
                <a:schemeClr val="tx2">
                  <a:lumMod val="60000"/>
                  <a:lumOff val="40000"/>
                </a:schemeClr>
              </a:solidFill>
            </c:spPr>
            <c:extLst>
              <c:ext xmlns:c16="http://schemas.microsoft.com/office/drawing/2014/chart" uri="{C3380CC4-5D6E-409C-BE32-E72D297353CC}">
                <c16:uniqueId val="{0000000F-1FBA-48D3-A56C-773212CC6943}"/>
              </c:ext>
            </c:extLst>
          </c:dPt>
          <c:dLbls>
            <c:dLbl>
              <c:idx val="0"/>
              <c:layout>
                <c:manualLayout>
                  <c:x val="-7.7979192818289106E-2"/>
                  <c:y val="-7.2410371246729166E-2"/>
                </c:manualLayout>
              </c:layout>
              <c:tx>
                <c:rich>
                  <a:bodyPr wrap="square" lIns="38100" tIns="19050" rIns="38100" bIns="19050" anchor="ctr">
                    <a:noAutofit/>
                  </a:bodyPr>
                  <a:lstStyle/>
                  <a:p>
                    <a:pPr>
                      <a:defRPr sz="1400"/>
                    </a:pPr>
                    <a:r>
                      <a:rPr lang="ru-RU" dirty="0"/>
                      <a:t>Руководители</a:t>
                    </a:r>
                    <a:r>
                      <a:rPr lang="ru-RU" baseline="0" dirty="0"/>
                      <a:t>
1%</a:t>
                    </a:r>
                  </a:p>
                </c:rich>
              </c:tx>
              <c:spPr>
                <a:noFill/>
                <a:ln>
                  <a:noFill/>
                </a:ln>
                <a:effectLst/>
              </c:spPr>
              <c:showLegendKey val="0"/>
              <c:showVal val="0"/>
              <c:showCatName val="1"/>
              <c:showSerName val="0"/>
              <c:showPercent val="1"/>
              <c:showBubbleSize val="0"/>
              <c:extLst>
                <c:ext xmlns:c15="http://schemas.microsoft.com/office/drawing/2012/chart" uri="{CE6537A1-D6FC-4f65-9D91-7224C49458BB}">
                  <c15:layout>
                    <c:manualLayout>
                      <c:w val="0.10756637757236867"/>
                      <c:h val="0.15229476542617465"/>
                    </c:manualLayout>
                  </c15:layout>
                </c:ext>
                <c:ext xmlns:c16="http://schemas.microsoft.com/office/drawing/2014/chart" uri="{C3380CC4-5D6E-409C-BE32-E72D297353CC}">
                  <c16:uniqueId val="{00000001-1FBA-48D3-A56C-773212CC6943}"/>
                </c:ext>
              </c:extLst>
            </c:dLbl>
            <c:dLbl>
              <c:idx val="1"/>
              <c:layout>
                <c:manualLayout>
                  <c:x val="-3.2714253109665638E-3"/>
                  <c:y val="-0.10401398374477"/>
                </c:manualLayout>
              </c:layout>
              <c:tx>
                <c:rich>
                  <a:bodyPr wrap="square" lIns="38100" tIns="19050" rIns="38100" bIns="19050" anchor="ctr"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sz="1400" b="0" i="0" u="none" strike="noStrike" kern="1200" baseline="0">
                        <a:solidFill>
                          <a:srgbClr val="000000"/>
                        </a:solidFill>
                        <a:latin typeface="Calibri"/>
                        <a:ea typeface="Calibri"/>
                        <a:cs typeface="Calibri"/>
                      </a:defRPr>
                    </a:pPr>
                    <a:r>
                      <a:rPr lang="ru-RU" baseline="0" dirty="0"/>
                      <a:t>Ведущие специалисты
6%</a:t>
                    </a:r>
                  </a:p>
                </c:rich>
              </c:tx>
              <c:spPr>
                <a:noFill/>
                <a:ln>
                  <a:noFill/>
                </a:ln>
                <a:effectLst/>
              </c:spPr>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1FBA-48D3-A56C-773212CC6943}"/>
                </c:ext>
              </c:extLst>
            </c:dLbl>
            <c:dLbl>
              <c:idx val="2"/>
              <c:layout>
                <c:manualLayout>
                  <c:x val="0.12332857849290578"/>
                  <c:y val="-8.2720073687679516E-2"/>
                </c:manualLayout>
              </c:layout>
              <c:tx>
                <c:rich>
                  <a:bodyPr/>
                  <a:lstStyle/>
                  <a:p>
                    <a:r>
                      <a:rPr lang="ru-RU" baseline="0" dirty="0"/>
                      <a:t>Техники и специалисты среднего звена
4%</a:t>
                    </a:r>
                  </a:p>
                </c:rich>
              </c:tx>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1FBA-48D3-A56C-773212CC6943}"/>
                </c:ext>
              </c:extLst>
            </c:dLbl>
            <c:dLbl>
              <c:idx val="3"/>
              <c:layout>
                <c:manualLayout>
                  <c:x val="4.6218179805837527E-2"/>
                  <c:y val="1.6648250460405158E-2"/>
                </c:manualLayout>
              </c:layout>
              <c:tx>
                <c:rich>
                  <a:bodyPr/>
                  <a:lstStyle/>
                  <a:p>
                    <a:r>
                      <a:rPr lang="ru-RU" dirty="0"/>
                      <a:t>Чиновники</a:t>
                    </a:r>
                    <a:r>
                      <a:rPr lang="ru-RU" baseline="0" dirty="0"/>
                      <a:t>
</a:t>
                    </a:r>
                    <a:fld id="{4A8EC392-3BFD-4376-940C-81952ADB501C}" type="PERCENTAGE">
                      <a:rPr lang="en-US" baseline="0"/>
                      <a:pPr/>
                      <a:t>[PERCENTAGE]</a:t>
                    </a:fld>
                    <a:endParaRPr lang="ru-RU" baseline="0" dirty="0"/>
                  </a:p>
                </c:rich>
              </c:tx>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1FBA-48D3-A56C-773212CC6943}"/>
                </c:ext>
              </c:extLst>
            </c:dLbl>
            <c:dLbl>
              <c:idx val="4"/>
              <c:layout>
                <c:manualLayout>
                  <c:x val="3.1631243105481294E-2"/>
                  <c:y val="3.2256055493735489E-2"/>
                </c:manualLayout>
              </c:layout>
              <c:tx>
                <c:rich>
                  <a:bodyPr wrap="square" lIns="38100" tIns="19050" rIns="38100" bIns="19050" anchor="ctr">
                    <a:noAutofit/>
                  </a:bodyPr>
                  <a:lstStyle/>
                  <a:p>
                    <a:pPr>
                      <a:defRPr sz="1400"/>
                    </a:pPr>
                    <a:r>
                      <a:rPr lang="ru-RU" dirty="0"/>
                      <a:t>Сфера обслуживания и продажи</a:t>
                    </a:r>
                    <a:r>
                      <a:rPr lang="ru-RU" baseline="0" dirty="0"/>
                      <a:t> 
20%</a:t>
                    </a:r>
                  </a:p>
                </c:rich>
              </c:tx>
              <c:spPr>
                <a:noFill/>
                <a:ln>
                  <a:noFill/>
                </a:ln>
                <a:effectLst/>
              </c:spPr>
              <c:showLegendKey val="0"/>
              <c:showVal val="0"/>
              <c:showCatName val="1"/>
              <c:showSerName val="0"/>
              <c:showPercent val="1"/>
              <c:showBubbleSize val="0"/>
              <c:extLst>
                <c:ext xmlns:c15="http://schemas.microsoft.com/office/drawing/2012/chart" uri="{CE6537A1-D6FC-4f65-9D91-7224C49458BB}">
                  <c15:layout>
                    <c:manualLayout>
                      <c:w val="0.17352057894937042"/>
                      <c:h val="0.20801165066928839"/>
                    </c:manualLayout>
                  </c15:layout>
                </c:ext>
                <c:ext xmlns:c16="http://schemas.microsoft.com/office/drawing/2014/chart" uri="{C3380CC4-5D6E-409C-BE32-E72D297353CC}">
                  <c16:uniqueId val="{00000009-1FBA-48D3-A56C-773212CC6943}"/>
                </c:ext>
              </c:extLst>
            </c:dLbl>
            <c:dLbl>
              <c:idx val="5"/>
              <c:layout>
                <c:manualLayout>
                  <c:x val="-0.14932576362737271"/>
                  <c:y val="-7.1983146333380668E-2"/>
                </c:manualLayout>
              </c:layout>
              <c:tx>
                <c:rich>
                  <a:bodyPr wrap="square" lIns="38100" tIns="19050" rIns="38100" bIns="19050" anchor="ctr">
                    <a:noAutofit/>
                  </a:bodyPr>
                  <a:lstStyle/>
                  <a:p>
                    <a:pPr>
                      <a:defRPr sz="1400"/>
                    </a:pPr>
                    <a:r>
                      <a:rPr lang="ru-RU" dirty="0"/>
                      <a:t>Квалифицированные рабочие</a:t>
                    </a:r>
                    <a:r>
                      <a:rPr lang="ru-RU" baseline="0" dirty="0"/>
                      <a:t>
27%</a:t>
                    </a:r>
                  </a:p>
                </c:rich>
              </c:tx>
              <c:spPr>
                <a:noFill/>
                <a:ln>
                  <a:noFill/>
                </a:ln>
                <a:effectLst/>
              </c:spPr>
              <c:showLegendKey val="0"/>
              <c:showVal val="0"/>
              <c:showCatName val="1"/>
              <c:showSerName val="0"/>
              <c:showPercent val="1"/>
              <c:showBubbleSize val="0"/>
              <c:extLst>
                <c:ext xmlns:c15="http://schemas.microsoft.com/office/drawing/2012/chart" uri="{CE6537A1-D6FC-4f65-9D91-7224C49458BB}">
                  <c15:layout>
                    <c:manualLayout>
                      <c:w val="0.16373797025371828"/>
                      <c:h val="0.19341843819073581"/>
                    </c:manualLayout>
                  </c15:layout>
                </c:ext>
                <c:ext xmlns:c16="http://schemas.microsoft.com/office/drawing/2014/chart" uri="{C3380CC4-5D6E-409C-BE32-E72D297353CC}">
                  <c16:uniqueId val="{0000000B-1FBA-48D3-A56C-773212CC6943}"/>
                </c:ext>
              </c:extLst>
            </c:dLbl>
            <c:dLbl>
              <c:idx val="6"/>
              <c:layout>
                <c:manualLayout>
                  <c:x val="-9.4790596827570486E-3"/>
                  <c:y val="-0.10386943050620294"/>
                </c:manualLayout>
              </c:layout>
              <c:tx>
                <c:rich>
                  <a:bodyPr/>
                  <a:lstStyle/>
                  <a:p>
                    <a:r>
                      <a:rPr lang="ru-RU" baseline="0" dirty="0"/>
                      <a:t>Операторы и установщики оборудования
23%</a:t>
                    </a:r>
                  </a:p>
                </c:rich>
              </c:tx>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D-1FBA-48D3-A56C-773212CC6943}"/>
                </c:ext>
              </c:extLst>
            </c:dLbl>
            <c:dLbl>
              <c:idx val="7"/>
              <c:layout>
                <c:manualLayout>
                  <c:x val="-6.1454505686789153E-2"/>
                  <c:y val="-5.8447539584376117E-2"/>
                </c:manualLayout>
              </c:layout>
              <c:tx>
                <c:rich>
                  <a:bodyPr/>
                  <a:lstStyle/>
                  <a:p>
                    <a:r>
                      <a:rPr lang="ru-RU" dirty="0"/>
                      <a:t>Разнорабочие</a:t>
                    </a:r>
                    <a:r>
                      <a:rPr lang="ru-RU" baseline="0" dirty="0"/>
                      <a:t>
16%</a:t>
                    </a:r>
                  </a:p>
                </c:rich>
              </c:tx>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F-1FBA-48D3-A56C-773212CC6943}"/>
                </c:ext>
              </c:extLst>
            </c:dLbl>
            <c:spPr>
              <a:noFill/>
              <a:ln>
                <a:noFill/>
              </a:ln>
              <a:effectLst/>
            </c:spPr>
            <c:txPr>
              <a:bodyPr wrap="square" lIns="38100" tIns="19050" rIns="38100" bIns="19050" anchor="ctr">
                <a:spAutoFit/>
              </a:bodyPr>
              <a:lstStyle/>
              <a:p>
                <a:pPr>
                  <a:defRPr sz="1400"/>
                </a:pPr>
                <a:endParaRPr lang="en-US"/>
              </a:p>
            </c:txPr>
            <c:showLegendKey val="0"/>
            <c:showVal val="0"/>
            <c:showCatName val="1"/>
            <c:showSerName val="0"/>
            <c:showPercent val="1"/>
            <c:showBubbleSize val="0"/>
            <c:showLeaderLines val="1"/>
            <c:extLst>
              <c:ext xmlns:c15="http://schemas.microsoft.com/office/drawing/2012/chart" uri="{CE6537A1-D6FC-4f65-9D91-7224C49458BB}"/>
            </c:extLst>
          </c:dLbls>
          <c:cat>
            <c:strRef>
              <c:f>'Ida-Virumaa'!$D$6:$D$15</c:f>
              <c:strCache>
                <c:ptCount val="8"/>
                <c:pt idx="0">
                  <c:v>Juhid</c:v>
                </c:pt>
                <c:pt idx="1">
                  <c:v>Tippspetsialistid</c:v>
                </c:pt>
                <c:pt idx="2">
                  <c:v>Tehnikud ja keskastme spetsialistid</c:v>
                </c:pt>
                <c:pt idx="3">
                  <c:v>Ametnikud</c:v>
                </c:pt>
                <c:pt idx="4">
                  <c:v>Teenindus- ja müügitöötajad</c:v>
                </c:pt>
                <c:pt idx="5">
                  <c:v>Oskustöötajad ja käsitöölised</c:v>
                </c:pt>
                <c:pt idx="6">
                  <c:v>Seadme- ja masinaoperaatorid ja koostajad</c:v>
                </c:pt>
                <c:pt idx="7">
                  <c:v>Lihttöölised</c:v>
                </c:pt>
              </c:strCache>
            </c:strRef>
          </c:cat>
          <c:val>
            <c:numRef>
              <c:f>'Ida-Virumaa'!$F$6:$F$15</c:f>
              <c:numCache>
                <c:formatCode>General</c:formatCode>
                <c:ptCount val="8"/>
                <c:pt idx="0">
                  <c:v>11</c:v>
                </c:pt>
                <c:pt idx="1">
                  <c:v>68</c:v>
                </c:pt>
                <c:pt idx="2">
                  <c:v>76</c:v>
                </c:pt>
                <c:pt idx="3">
                  <c:v>12</c:v>
                </c:pt>
                <c:pt idx="4">
                  <c:v>327</c:v>
                </c:pt>
                <c:pt idx="5">
                  <c:v>332</c:v>
                </c:pt>
                <c:pt idx="6">
                  <c:v>361</c:v>
                </c:pt>
                <c:pt idx="7">
                  <c:v>113</c:v>
                </c:pt>
              </c:numCache>
            </c:numRef>
          </c:val>
          <c:extLst>
            <c:ext xmlns:c16="http://schemas.microsoft.com/office/drawing/2014/chart" uri="{C3380CC4-5D6E-409C-BE32-E72D297353CC}">
              <c16:uniqueId val="{00000010-1FBA-48D3-A56C-773212CC6943}"/>
            </c:ext>
          </c:extLst>
        </c:ser>
        <c:dLbls>
          <c:showLegendKey val="0"/>
          <c:showVal val="1"/>
          <c:showCatName val="1"/>
          <c:showSerName val="0"/>
          <c:showPercent val="0"/>
          <c:showBubbleSize val="0"/>
          <c:showLeaderLines val="1"/>
        </c:dLbls>
      </c:pie3DChart>
      <c:spPr>
        <a:noFill/>
        <a:ln w="25400">
          <a:noFill/>
        </a:ln>
      </c:spPr>
    </c:plotArea>
    <c:plotVisOnly val="1"/>
    <c:dispBlanksAs val="zero"/>
    <c:showDLblsOverMax val="0"/>
  </c:chart>
  <c:txPr>
    <a:bodyPr/>
    <a:lstStyle/>
    <a:p>
      <a:pPr>
        <a:defRPr sz="1000" b="0" i="0" u="none" strike="noStrike" baseline="0">
          <a:solidFill>
            <a:srgbClr val="000000"/>
          </a:solidFill>
          <a:latin typeface="Calibri"/>
          <a:ea typeface="Calibri"/>
          <a:cs typeface="Calibri"/>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äise kohatäide 1"/>
          <p:cNvSpPr>
            <a:spLocks noGrp="1"/>
          </p:cNvSpPr>
          <p:nvPr>
            <p:ph type="hdr" sz="quarter"/>
          </p:nvPr>
        </p:nvSpPr>
        <p:spPr>
          <a:xfrm>
            <a:off x="0" y="0"/>
            <a:ext cx="2946400" cy="498475"/>
          </a:xfrm>
          <a:prstGeom prst="rect">
            <a:avLst/>
          </a:prstGeom>
        </p:spPr>
        <p:txBody>
          <a:bodyPr vert="horz" lIns="91440" tIns="45720" rIns="91440" bIns="45720" rtlCol="0"/>
          <a:lstStyle>
            <a:lvl1pPr algn="l">
              <a:defRPr sz="1200"/>
            </a:lvl1pPr>
          </a:lstStyle>
          <a:p>
            <a:endParaRPr lang="et-EE"/>
          </a:p>
        </p:txBody>
      </p:sp>
      <p:sp>
        <p:nvSpPr>
          <p:cNvPr id="3" name="Kuupäeva kohatäide 2"/>
          <p:cNvSpPr>
            <a:spLocks noGrp="1"/>
          </p:cNvSpPr>
          <p:nvPr>
            <p:ph type="dt" sz="quarter" idx="1"/>
          </p:nvPr>
        </p:nvSpPr>
        <p:spPr>
          <a:xfrm>
            <a:off x="3849688" y="0"/>
            <a:ext cx="2946400" cy="498475"/>
          </a:xfrm>
          <a:prstGeom prst="rect">
            <a:avLst/>
          </a:prstGeom>
        </p:spPr>
        <p:txBody>
          <a:bodyPr vert="horz" lIns="91440" tIns="45720" rIns="91440" bIns="45720" rtlCol="0"/>
          <a:lstStyle>
            <a:lvl1pPr algn="r">
              <a:defRPr sz="1200"/>
            </a:lvl1pPr>
          </a:lstStyle>
          <a:p>
            <a:fld id="{3FA2009A-A7F4-4B49-B776-EA0474EAB7B1}" type="datetimeFigureOut">
              <a:rPr lang="et-EE" smtClean="0"/>
              <a:t>23.09.19</a:t>
            </a:fld>
            <a:endParaRPr lang="et-EE"/>
          </a:p>
        </p:txBody>
      </p:sp>
      <p:sp>
        <p:nvSpPr>
          <p:cNvPr id="4" name="Jaluse kohatäide 3"/>
          <p:cNvSpPr>
            <a:spLocks noGrp="1"/>
          </p:cNvSpPr>
          <p:nvPr>
            <p:ph type="ftr" sz="quarter" idx="2"/>
          </p:nvPr>
        </p:nvSpPr>
        <p:spPr>
          <a:xfrm>
            <a:off x="0" y="9429750"/>
            <a:ext cx="2946400" cy="498475"/>
          </a:xfrm>
          <a:prstGeom prst="rect">
            <a:avLst/>
          </a:prstGeom>
        </p:spPr>
        <p:txBody>
          <a:bodyPr vert="horz" lIns="91440" tIns="45720" rIns="91440" bIns="45720" rtlCol="0" anchor="b"/>
          <a:lstStyle>
            <a:lvl1pPr algn="l">
              <a:defRPr sz="1200"/>
            </a:lvl1pPr>
          </a:lstStyle>
          <a:p>
            <a:endParaRPr lang="et-EE"/>
          </a:p>
        </p:txBody>
      </p:sp>
      <p:sp>
        <p:nvSpPr>
          <p:cNvPr id="5" name="Slaidinumbri kohatäide 4"/>
          <p:cNvSpPr>
            <a:spLocks noGrp="1"/>
          </p:cNvSpPr>
          <p:nvPr>
            <p:ph type="sldNum" sz="quarter" idx="3"/>
          </p:nvPr>
        </p:nvSpPr>
        <p:spPr>
          <a:xfrm>
            <a:off x="3849688" y="9429750"/>
            <a:ext cx="2946400" cy="498475"/>
          </a:xfrm>
          <a:prstGeom prst="rect">
            <a:avLst/>
          </a:prstGeom>
        </p:spPr>
        <p:txBody>
          <a:bodyPr vert="horz" lIns="91440" tIns="45720" rIns="91440" bIns="45720" rtlCol="0" anchor="b"/>
          <a:lstStyle>
            <a:lvl1pPr algn="r">
              <a:defRPr sz="1200"/>
            </a:lvl1pPr>
          </a:lstStyle>
          <a:p>
            <a:fld id="{3DB61EBA-E87A-44B2-8342-F4B6924C97EC}" type="slidenum">
              <a:rPr lang="et-EE" smtClean="0"/>
              <a:t>‹#›</a:t>
            </a:fld>
            <a:endParaRPr lang="et-EE"/>
          </a:p>
        </p:txBody>
      </p:sp>
    </p:spTree>
    <p:extLst>
      <p:ext uri="{BB962C8B-B14F-4D97-AF65-F5344CB8AC3E}">
        <p14:creationId xmlns:p14="http://schemas.microsoft.com/office/powerpoint/2010/main" val="207122250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äise kohatäide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et-EE"/>
          </a:p>
        </p:txBody>
      </p:sp>
      <p:sp>
        <p:nvSpPr>
          <p:cNvPr id="3" name="Kuupäeva kohatäide 2"/>
          <p:cNvSpPr>
            <a:spLocks noGrp="1"/>
          </p:cNvSpPr>
          <p:nvPr>
            <p:ph type="dt" idx="1"/>
          </p:nvPr>
        </p:nvSpPr>
        <p:spPr>
          <a:xfrm>
            <a:off x="3850443" y="0"/>
            <a:ext cx="2945659" cy="498135"/>
          </a:xfrm>
          <a:prstGeom prst="rect">
            <a:avLst/>
          </a:prstGeom>
        </p:spPr>
        <p:txBody>
          <a:bodyPr vert="horz" lIns="91440" tIns="45720" rIns="91440" bIns="45720" rtlCol="0"/>
          <a:lstStyle>
            <a:lvl1pPr algn="r">
              <a:defRPr sz="1200"/>
            </a:lvl1pPr>
          </a:lstStyle>
          <a:p>
            <a:fld id="{ADE1A05A-4E15-4707-AA8E-28DD77E7702E}" type="datetimeFigureOut">
              <a:rPr lang="et-EE" smtClean="0"/>
              <a:t>23.09.19</a:t>
            </a:fld>
            <a:endParaRPr lang="et-EE"/>
          </a:p>
        </p:txBody>
      </p:sp>
      <p:sp>
        <p:nvSpPr>
          <p:cNvPr id="4" name="Slaidi pildi kohatäide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t-EE"/>
          </a:p>
        </p:txBody>
      </p:sp>
      <p:sp>
        <p:nvSpPr>
          <p:cNvPr id="5" name="Märkmete kohatäide 4"/>
          <p:cNvSpPr>
            <a:spLocks noGrp="1"/>
          </p:cNvSpPr>
          <p:nvPr>
            <p:ph type="body" sz="quarter" idx="3"/>
          </p:nvPr>
        </p:nvSpPr>
        <p:spPr>
          <a:xfrm>
            <a:off x="679768" y="4777958"/>
            <a:ext cx="5438140" cy="3909239"/>
          </a:xfrm>
          <a:prstGeom prst="rect">
            <a:avLst/>
          </a:prstGeom>
        </p:spPr>
        <p:txBody>
          <a:bodyPr vert="horz" lIns="91440" tIns="45720" rIns="91440" bIns="45720" rtlCol="0"/>
          <a:lstStyle/>
          <a:p>
            <a:pPr lvl="0"/>
            <a:r>
              <a:rPr lang="et-EE"/>
              <a:t>Muutke teksti laade</a:t>
            </a:r>
          </a:p>
          <a:p>
            <a:pPr lvl="1"/>
            <a:r>
              <a:rPr lang="et-EE"/>
              <a:t>Teine tase</a:t>
            </a:r>
          </a:p>
          <a:p>
            <a:pPr lvl="2"/>
            <a:r>
              <a:rPr lang="et-EE"/>
              <a:t>Kolmas tase</a:t>
            </a:r>
          </a:p>
          <a:p>
            <a:pPr lvl="3"/>
            <a:r>
              <a:rPr lang="et-EE"/>
              <a:t>Neljas tase</a:t>
            </a:r>
          </a:p>
          <a:p>
            <a:pPr lvl="4"/>
            <a:r>
              <a:rPr lang="et-EE"/>
              <a:t>Viies tase</a:t>
            </a:r>
          </a:p>
        </p:txBody>
      </p:sp>
      <p:sp>
        <p:nvSpPr>
          <p:cNvPr id="6" name="Jaluse kohatäide 5"/>
          <p:cNvSpPr>
            <a:spLocks noGrp="1"/>
          </p:cNvSpPr>
          <p:nvPr>
            <p:ph type="ftr" sz="quarter" idx="4"/>
          </p:nvPr>
        </p:nvSpPr>
        <p:spPr>
          <a:xfrm>
            <a:off x="0" y="9430091"/>
            <a:ext cx="2945659" cy="498134"/>
          </a:xfrm>
          <a:prstGeom prst="rect">
            <a:avLst/>
          </a:prstGeom>
        </p:spPr>
        <p:txBody>
          <a:bodyPr vert="horz" lIns="91440" tIns="45720" rIns="91440" bIns="45720" rtlCol="0" anchor="b"/>
          <a:lstStyle>
            <a:lvl1pPr algn="l">
              <a:defRPr sz="1200"/>
            </a:lvl1pPr>
          </a:lstStyle>
          <a:p>
            <a:endParaRPr lang="et-EE"/>
          </a:p>
        </p:txBody>
      </p:sp>
      <p:sp>
        <p:nvSpPr>
          <p:cNvPr id="7" name="Slaidinumbri kohatäide 6"/>
          <p:cNvSpPr>
            <a:spLocks noGrp="1"/>
          </p:cNvSpPr>
          <p:nvPr>
            <p:ph type="sldNum" sz="quarter" idx="5"/>
          </p:nvPr>
        </p:nvSpPr>
        <p:spPr>
          <a:xfrm>
            <a:off x="3850443" y="9430091"/>
            <a:ext cx="2945659" cy="498134"/>
          </a:xfrm>
          <a:prstGeom prst="rect">
            <a:avLst/>
          </a:prstGeom>
        </p:spPr>
        <p:txBody>
          <a:bodyPr vert="horz" lIns="91440" tIns="45720" rIns="91440" bIns="45720" rtlCol="0" anchor="b"/>
          <a:lstStyle>
            <a:lvl1pPr algn="r">
              <a:defRPr sz="1200"/>
            </a:lvl1pPr>
          </a:lstStyle>
          <a:p>
            <a:fld id="{68FE6E57-13E5-4A39-90B6-BB7283E2F3F1}" type="slidenum">
              <a:rPr lang="et-EE" smtClean="0"/>
              <a:t>‹#›</a:t>
            </a:fld>
            <a:endParaRPr lang="et-EE"/>
          </a:p>
        </p:txBody>
      </p:sp>
    </p:spTree>
    <p:extLst>
      <p:ext uri="{BB962C8B-B14F-4D97-AF65-F5344CB8AC3E}">
        <p14:creationId xmlns:p14="http://schemas.microsoft.com/office/powerpoint/2010/main" val="42771359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tootukassa.ee/ru/content/tooandjale-ja-partnerile/minu-esimene-tookoht"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p:sp>
      <p:sp>
        <p:nvSpPr>
          <p:cNvPr id="3" name="Märkmete kohatäide 2"/>
          <p:cNvSpPr>
            <a:spLocks noGrp="1"/>
          </p:cNvSpPr>
          <p:nvPr>
            <p:ph type="body" idx="1"/>
          </p:nvPr>
        </p:nvSpPr>
        <p:spPr/>
        <p:txBody>
          <a:bodyPr/>
          <a:lstStyle/>
          <a:p>
            <a:endParaRPr lang="et-EE" dirty="0"/>
          </a:p>
        </p:txBody>
      </p:sp>
      <p:sp>
        <p:nvSpPr>
          <p:cNvPr id="4" name="Slaidinumbri kohatäide 3"/>
          <p:cNvSpPr>
            <a:spLocks noGrp="1"/>
          </p:cNvSpPr>
          <p:nvPr>
            <p:ph type="sldNum" sz="quarter" idx="10"/>
          </p:nvPr>
        </p:nvSpPr>
        <p:spPr/>
        <p:txBody>
          <a:bodyPr/>
          <a:lstStyle/>
          <a:p>
            <a:fld id="{68FE6E57-13E5-4A39-90B6-BB7283E2F3F1}" type="slidenum">
              <a:rPr lang="et-EE" smtClean="0"/>
              <a:t>1</a:t>
            </a:fld>
            <a:endParaRPr lang="et-EE"/>
          </a:p>
        </p:txBody>
      </p:sp>
    </p:spTree>
    <p:extLst>
      <p:ext uri="{BB962C8B-B14F-4D97-AF65-F5344CB8AC3E}">
        <p14:creationId xmlns:p14="http://schemas.microsoft.com/office/powerpoint/2010/main" val="34244200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p:sp>
      <p:sp>
        <p:nvSpPr>
          <p:cNvPr id="3" name="Märkmete kohatäide 2"/>
          <p:cNvSpPr>
            <a:spLocks noGrp="1"/>
          </p:cNvSpPr>
          <p:nvPr>
            <p:ph type="body" idx="1"/>
          </p:nvPr>
        </p:nvSpPr>
        <p:spPr/>
        <p:txBody>
          <a:bodyPr/>
          <a:lstStyle/>
          <a:p>
            <a:r>
              <a:rPr lang="ru-RU" sz="1200" b="0" i="0" kern="1200" dirty="0">
                <a:solidFill>
                  <a:schemeClr val="tx1"/>
                </a:solidFill>
                <a:effectLst/>
                <a:latin typeface="+mn-lt"/>
                <a:ea typeface="+mn-ea"/>
                <a:cs typeface="+mn-cs"/>
              </a:rPr>
              <a:t>Государство начинает выплачивать за человека социальный налог со дня подачи ходатайства в кассу по безработице.   </a:t>
            </a:r>
          </a:p>
          <a:p>
            <a:endParaRPr lang="et-EE" dirty="0"/>
          </a:p>
        </p:txBody>
      </p:sp>
      <p:sp>
        <p:nvSpPr>
          <p:cNvPr id="4" name="Slaidinumbri kohatäide 3"/>
          <p:cNvSpPr>
            <a:spLocks noGrp="1"/>
          </p:cNvSpPr>
          <p:nvPr>
            <p:ph type="sldNum" sz="quarter" idx="10"/>
          </p:nvPr>
        </p:nvSpPr>
        <p:spPr/>
        <p:txBody>
          <a:bodyPr/>
          <a:lstStyle/>
          <a:p>
            <a:fld id="{68FE6E57-13E5-4A39-90B6-BB7283E2F3F1}" type="slidenum">
              <a:rPr lang="et-EE" smtClean="0"/>
              <a:t>11</a:t>
            </a:fld>
            <a:endParaRPr lang="et-EE"/>
          </a:p>
        </p:txBody>
      </p:sp>
    </p:spTree>
    <p:extLst>
      <p:ext uri="{BB962C8B-B14F-4D97-AF65-F5344CB8AC3E}">
        <p14:creationId xmlns:p14="http://schemas.microsoft.com/office/powerpoint/2010/main" val="31154237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p:sp>
      <p:sp>
        <p:nvSpPr>
          <p:cNvPr id="3" name="Märkmete kohatäide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200" b="0" i="0" kern="1200" dirty="0">
                <a:solidFill>
                  <a:schemeClr val="tx1"/>
                </a:solidFill>
                <a:effectLst/>
                <a:latin typeface="+mn-lt"/>
                <a:ea typeface="+mn-ea"/>
                <a:cs typeface="+mn-cs"/>
              </a:rPr>
              <a:t>Работник работает у работодателя на основании трудового договора (за человека с пониженной трудоспособностью, получающего заработную плату на основании договора подряда, договора поручения или иного обязательственно-правового договора, государство не платит социальный налог).</a:t>
            </a:r>
          </a:p>
          <a:p>
            <a:endParaRPr lang="et-EE" dirty="0"/>
          </a:p>
        </p:txBody>
      </p:sp>
      <p:sp>
        <p:nvSpPr>
          <p:cNvPr id="4" name="Slaidinumbri kohatäide 3"/>
          <p:cNvSpPr>
            <a:spLocks noGrp="1"/>
          </p:cNvSpPr>
          <p:nvPr>
            <p:ph type="sldNum" sz="quarter" idx="10"/>
          </p:nvPr>
        </p:nvSpPr>
        <p:spPr/>
        <p:txBody>
          <a:bodyPr/>
          <a:lstStyle/>
          <a:p>
            <a:fld id="{68FE6E57-13E5-4A39-90B6-BB7283E2F3F1}" type="slidenum">
              <a:rPr lang="et-EE" smtClean="0"/>
              <a:t>12</a:t>
            </a:fld>
            <a:endParaRPr lang="et-EE"/>
          </a:p>
        </p:txBody>
      </p:sp>
    </p:spTree>
    <p:extLst>
      <p:ext uri="{BB962C8B-B14F-4D97-AF65-F5344CB8AC3E}">
        <p14:creationId xmlns:p14="http://schemas.microsoft.com/office/powerpoint/2010/main" val="6902023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p:sp>
      <p:sp>
        <p:nvSpPr>
          <p:cNvPr id="3" name="Märkmete kohatäide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t-EE" sz="1200" kern="1200" dirty="0">
                <a:solidFill>
                  <a:schemeClr val="tx1"/>
                </a:solidFill>
                <a:effectLst/>
                <a:latin typeface="+mn-lt"/>
                <a:ea typeface="+mn-ea"/>
                <a:cs typeface="+mn-cs"/>
              </a:rPr>
              <a:t>Palgatoetus on vähese tähtsusega abi. Kui vähese tähtsusega abi ei saa tööandjale anda seetõttu, et vähese tähtsusega abi piirmäär on täitunud, saab palgatoetust anda grupierandiga hõlmatud riigiabina, kui tööle võetav töötu on ebasoodsas olukorras olev või puudega isik (vt täpsemalt </a:t>
            </a:r>
            <a:r>
              <a:rPr lang="et-EE" sz="1200" i="1" kern="1200" dirty="0">
                <a:solidFill>
                  <a:schemeClr val="tx1"/>
                </a:solidFill>
                <a:effectLst/>
                <a:latin typeface="+mn-lt"/>
                <a:ea typeface="+mn-ea"/>
                <a:cs typeface="+mn-cs"/>
              </a:rPr>
              <a:t>Riigiabi protseduurireegel</a:t>
            </a:r>
            <a:r>
              <a:rPr lang="et-EE" sz="1200" kern="1200" dirty="0">
                <a:solidFill>
                  <a:schemeClr val="tx1"/>
                </a:solidFill>
                <a:effectLst/>
                <a:latin typeface="+mn-lt"/>
                <a:ea typeface="+mn-ea"/>
                <a:cs typeface="+mn-cs"/>
              </a:rPr>
              <a:t>).</a:t>
            </a:r>
          </a:p>
          <a:p>
            <a:r>
              <a:rPr lang="ru-RU" sz="1200" b="1" i="0" kern="1200" dirty="0">
                <a:solidFill>
                  <a:schemeClr val="tx1"/>
                </a:solidFill>
                <a:effectLst/>
                <a:latin typeface="+mn-lt"/>
                <a:ea typeface="+mn-ea"/>
                <a:cs typeface="+mn-cs"/>
              </a:rPr>
              <a:t>Т</a:t>
            </a:r>
            <a:r>
              <a:rPr lang="et-EE" sz="1200" b="1" i="0" kern="1200" dirty="0" err="1">
                <a:solidFill>
                  <a:schemeClr val="tx1"/>
                </a:solidFill>
                <a:effectLst/>
                <a:latin typeface="+mn-lt"/>
                <a:ea typeface="+mn-ea"/>
                <a:cs typeface="+mn-cs"/>
              </a:rPr>
              <a:t>öötaja</a:t>
            </a:r>
            <a:r>
              <a:rPr lang="et-EE" sz="1200" b="1" i="0" kern="1200" dirty="0">
                <a:solidFill>
                  <a:schemeClr val="tx1"/>
                </a:solidFill>
                <a:effectLst/>
                <a:latin typeface="+mn-lt"/>
                <a:ea typeface="+mn-ea"/>
                <a:cs typeface="+mn-cs"/>
              </a:rPr>
              <a:t> </a:t>
            </a:r>
            <a:r>
              <a:rPr lang="et-EE" sz="1200" b="0" i="0" kern="1200" dirty="0">
                <a:solidFill>
                  <a:schemeClr val="tx1"/>
                </a:solidFill>
                <a:effectLst/>
                <a:latin typeface="+mn-lt"/>
                <a:ea typeface="+mn-ea"/>
                <a:cs typeface="+mn-cs"/>
              </a:rPr>
              <a:t>(on hõivatud tööturuteenuste ja -toetuste seaduse § 6 lg 5 punktides 3-5</a:t>
            </a:r>
            <a:r>
              <a:rPr lang="et-EE" sz="1200" b="0" i="0" kern="1200" baseline="30000" dirty="0">
                <a:solidFill>
                  <a:schemeClr val="tx1"/>
                </a:solidFill>
                <a:effectLst/>
                <a:latin typeface="+mn-lt"/>
                <a:ea typeface="+mn-ea"/>
                <a:cs typeface="+mn-cs"/>
              </a:rPr>
              <a:t>1</a:t>
            </a:r>
            <a:r>
              <a:rPr lang="et-EE" sz="1200" b="0" i="0" kern="1200" dirty="0">
                <a:solidFill>
                  <a:schemeClr val="tx1"/>
                </a:solidFill>
                <a:effectLst/>
                <a:latin typeface="+mn-lt"/>
                <a:ea typeface="+mn-ea"/>
                <a:cs typeface="+mn-cs"/>
              </a:rPr>
              <a:t> nimetatud tegevustega) töötamise jätkamiseks </a:t>
            </a:r>
            <a:r>
              <a:rPr lang="et-EE" sz="1200" b="1" i="0" kern="1200" dirty="0">
                <a:solidFill>
                  <a:schemeClr val="tx1"/>
                </a:solidFill>
                <a:effectLst/>
                <a:latin typeface="+mn-lt"/>
                <a:ea typeface="+mn-ea"/>
                <a:cs typeface="+mn-cs"/>
              </a:rPr>
              <a:t>kuni 75% kohanduse maksumusest</a:t>
            </a:r>
            <a:r>
              <a:rPr lang="et-EE" sz="1200" b="0" i="0" kern="1200" dirty="0">
                <a:solidFill>
                  <a:schemeClr val="tx1"/>
                </a:solidFill>
                <a:effectLst/>
                <a:latin typeface="+mn-lt"/>
                <a:ea typeface="+mn-ea"/>
                <a:cs typeface="+mn-cs"/>
              </a:rPr>
              <a:t>.     </a:t>
            </a:r>
          </a:p>
          <a:p>
            <a:r>
              <a:rPr lang="et-EE" dirty="0"/>
              <a:t> 5 LP</a:t>
            </a:r>
          </a:p>
        </p:txBody>
      </p:sp>
      <p:sp>
        <p:nvSpPr>
          <p:cNvPr id="4" name="Slaidinumbri kohatäide 3"/>
          <p:cNvSpPr>
            <a:spLocks noGrp="1"/>
          </p:cNvSpPr>
          <p:nvPr>
            <p:ph type="sldNum" sz="quarter" idx="10"/>
          </p:nvPr>
        </p:nvSpPr>
        <p:spPr/>
        <p:txBody>
          <a:bodyPr/>
          <a:lstStyle/>
          <a:p>
            <a:fld id="{68FE6E57-13E5-4A39-90B6-BB7283E2F3F1}" type="slidenum">
              <a:rPr lang="et-EE" smtClean="0"/>
              <a:t>13</a:t>
            </a:fld>
            <a:endParaRPr lang="et-EE"/>
          </a:p>
        </p:txBody>
      </p:sp>
    </p:spTree>
    <p:extLst>
      <p:ext uri="{BB962C8B-B14F-4D97-AF65-F5344CB8AC3E}">
        <p14:creationId xmlns:p14="http://schemas.microsoft.com/office/powerpoint/2010/main" val="14295536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p:sp>
      <p:sp>
        <p:nvSpPr>
          <p:cNvPr id="3" name="Märkmete kohatäide 2"/>
          <p:cNvSpPr>
            <a:spLocks noGrp="1"/>
          </p:cNvSpPr>
          <p:nvPr>
            <p:ph type="body" idx="1"/>
          </p:nvPr>
        </p:nvSpPr>
        <p:spPr/>
        <p:txBody>
          <a:bodyPr/>
          <a:lstStyle/>
          <a:p>
            <a:endParaRPr lang="et-EE" dirty="0"/>
          </a:p>
        </p:txBody>
      </p:sp>
      <p:sp>
        <p:nvSpPr>
          <p:cNvPr id="4" name="Slaidinumbri kohatäide 3"/>
          <p:cNvSpPr>
            <a:spLocks noGrp="1"/>
          </p:cNvSpPr>
          <p:nvPr>
            <p:ph type="sldNum" sz="quarter" idx="10"/>
          </p:nvPr>
        </p:nvSpPr>
        <p:spPr/>
        <p:txBody>
          <a:bodyPr/>
          <a:lstStyle/>
          <a:p>
            <a:fld id="{68FE6E57-13E5-4A39-90B6-BB7283E2F3F1}" type="slidenum">
              <a:rPr lang="et-EE" smtClean="0"/>
              <a:t>16</a:t>
            </a:fld>
            <a:endParaRPr lang="et-EE" dirty="0"/>
          </a:p>
        </p:txBody>
      </p:sp>
    </p:spTree>
    <p:extLst>
      <p:ext uri="{BB962C8B-B14F-4D97-AF65-F5344CB8AC3E}">
        <p14:creationId xmlns:p14="http://schemas.microsoft.com/office/powerpoint/2010/main" val="33615985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p:sp>
      <p:sp>
        <p:nvSpPr>
          <p:cNvPr id="3" name="Märkmete kohatäide 2"/>
          <p:cNvSpPr>
            <a:spLocks noGrp="1"/>
          </p:cNvSpPr>
          <p:nvPr>
            <p:ph type="body" idx="1"/>
          </p:nvPr>
        </p:nvSpPr>
        <p:spPr/>
        <p:txBody>
          <a:bodyPr/>
          <a:lstStyle/>
          <a:p>
            <a:pPr lvl="0"/>
            <a:r>
              <a:rPr lang="ru-RU" b="1" i="1" dirty="0">
                <a:latin typeface="Century" panose="02040604050505020304" pitchFamily="18" charset="0"/>
              </a:rPr>
              <a:t>С пониженной трудоспособностью: </a:t>
            </a:r>
            <a:r>
              <a:rPr lang="ru-RU" dirty="0">
                <a:latin typeface="Century" panose="02040604050505020304" pitchFamily="18" charset="0"/>
              </a:rPr>
              <a:t>безработный; с уведомлением о сокращении работающий человек; учащийся соискатель работы; работающий человек.</a:t>
            </a:r>
            <a:endParaRPr lang="en-US" dirty="0">
              <a:latin typeface="Century" panose="02040604050505020304" pitchFamily="18" charset="0"/>
            </a:endParaRPr>
          </a:p>
          <a:p>
            <a:pPr lvl="0"/>
            <a:r>
              <a:rPr lang="ru-RU" dirty="0">
                <a:latin typeface="Century" panose="02040604050505020304" pitchFamily="18" charset="0"/>
              </a:rPr>
              <a:t>С особыми социальными потребностями безработный. Длительный безработный. С проблемами зависимости безработный.</a:t>
            </a:r>
          </a:p>
          <a:p>
            <a:pPr marL="0" marR="0" lvl="0" indent="0" algn="l" defTabSz="914400" rtl="0" eaLnBrk="1" fontAlgn="auto" latinLnBrk="0" hangingPunct="1">
              <a:lnSpc>
                <a:spcPct val="100000"/>
              </a:lnSpc>
              <a:spcBef>
                <a:spcPts val="0"/>
              </a:spcBef>
              <a:spcAft>
                <a:spcPts val="0"/>
              </a:spcAft>
              <a:buClrTx/>
              <a:buSzTx/>
              <a:buFontTx/>
              <a:buNone/>
              <a:tabLst/>
              <a:defRPr/>
            </a:pPr>
            <a:r>
              <a:rPr lang="ru-RU" sz="1200" dirty="0">
                <a:solidFill>
                  <a:schemeClr val="accent5">
                    <a:lumMod val="50000"/>
                  </a:schemeClr>
                </a:solidFill>
                <a:latin typeface="Century" panose="02040604050505020304" pitchFamily="18" charset="0"/>
              </a:rPr>
              <a:t>Опорное лицо не выполняет рабочие обязанности вверенного ему работника.</a:t>
            </a:r>
          </a:p>
          <a:p>
            <a:pPr marL="0" marR="0" lvl="0" indent="0" algn="l" defTabSz="914400" rtl="0" eaLnBrk="1" fontAlgn="auto" latinLnBrk="0" hangingPunct="1">
              <a:lnSpc>
                <a:spcPct val="100000"/>
              </a:lnSpc>
              <a:spcBef>
                <a:spcPts val="0"/>
              </a:spcBef>
              <a:spcAft>
                <a:spcPts val="0"/>
              </a:spcAft>
              <a:buClrTx/>
              <a:buSzTx/>
              <a:buFontTx/>
              <a:buNone/>
              <a:tabLst/>
              <a:defRPr/>
            </a:pPr>
            <a:r>
              <a:rPr lang="ru-RU" sz="1200" dirty="0">
                <a:solidFill>
                  <a:schemeClr val="accent5">
                    <a:lumMod val="50000"/>
                  </a:schemeClr>
                </a:solidFill>
                <a:latin typeface="Century" panose="02040604050505020304" pitchFamily="18" charset="0"/>
              </a:rPr>
              <a:t>Не оказывает работнику физическую помощь (например, при передвижении, еде, одевании, гигиенических процедурах).</a:t>
            </a:r>
            <a:endParaRPr lang="en-US" sz="1200" dirty="0">
              <a:solidFill>
                <a:schemeClr val="accent5">
                  <a:lumMod val="50000"/>
                </a:schemeClr>
              </a:solidFill>
              <a:latin typeface="Century" panose="020406040505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ru-RU" sz="1200" dirty="0">
                <a:solidFill>
                  <a:schemeClr val="accent5">
                    <a:lumMod val="50000"/>
                  </a:schemeClr>
                </a:solidFill>
                <a:latin typeface="Century" panose="02040604050505020304" pitchFamily="18" charset="0"/>
              </a:rPr>
              <a:t>Не оказывает услугу переводчика при общении по рабочим вопросам.</a:t>
            </a:r>
            <a:endParaRPr lang="en-US" sz="1200" dirty="0">
              <a:solidFill>
                <a:schemeClr val="accent5">
                  <a:lumMod val="50000"/>
                </a:schemeClr>
              </a:solidFill>
              <a:latin typeface="Century" panose="020406040505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ru-RU" sz="1200" dirty="0">
                <a:solidFill>
                  <a:schemeClr val="accent5">
                    <a:lumMod val="50000"/>
                  </a:schemeClr>
                </a:solidFill>
                <a:latin typeface="Century" panose="02040604050505020304" pitchFamily="18" charset="0"/>
              </a:rPr>
              <a:t>Не решает проблемы работника, не связанные с работой (например, психологические проблемы, отношения в частной жизни, экономическое положение или проблемы, связанные с зависимостью, организация врачебной помощи).</a:t>
            </a:r>
            <a:r>
              <a:rPr lang="et-EE" sz="1200">
                <a:solidFill>
                  <a:schemeClr val="accent5">
                    <a:lumMod val="50000"/>
                  </a:schemeClr>
                </a:solidFill>
                <a:latin typeface="Century" panose="02040604050505020304" pitchFamily="18" charset="0"/>
              </a:rPr>
              <a:t>  558 lp</a:t>
            </a:r>
            <a:endParaRPr lang="en-US" sz="1200" dirty="0">
              <a:solidFill>
                <a:schemeClr val="accent5">
                  <a:lumMod val="50000"/>
                </a:schemeClr>
              </a:solidFill>
              <a:latin typeface="Century" panose="02040604050505020304" pitchFamily="18" charset="0"/>
            </a:endParaRPr>
          </a:p>
          <a:p>
            <a:pPr lvl="0"/>
            <a:endParaRPr lang="en-US" dirty="0">
              <a:latin typeface="Century" panose="02040604050505020304" pitchFamily="18" charset="0"/>
            </a:endParaRPr>
          </a:p>
          <a:p>
            <a:pPr lvl="0"/>
            <a:endParaRPr lang="et-EE" dirty="0"/>
          </a:p>
          <a:p>
            <a:endParaRPr lang="et-EE" dirty="0"/>
          </a:p>
        </p:txBody>
      </p:sp>
      <p:sp>
        <p:nvSpPr>
          <p:cNvPr id="4" name="Slaidinumbri kohatäide 3"/>
          <p:cNvSpPr>
            <a:spLocks noGrp="1"/>
          </p:cNvSpPr>
          <p:nvPr>
            <p:ph type="sldNum" sz="quarter" idx="5"/>
          </p:nvPr>
        </p:nvSpPr>
        <p:spPr/>
        <p:txBody>
          <a:bodyPr/>
          <a:lstStyle/>
          <a:p>
            <a:fld id="{68FE6E57-13E5-4A39-90B6-BB7283E2F3F1}" type="slidenum">
              <a:rPr lang="et-EE" smtClean="0"/>
              <a:t>18</a:t>
            </a:fld>
            <a:endParaRPr lang="et-EE"/>
          </a:p>
        </p:txBody>
      </p:sp>
    </p:spTree>
    <p:extLst>
      <p:ext uri="{BB962C8B-B14F-4D97-AF65-F5344CB8AC3E}">
        <p14:creationId xmlns:p14="http://schemas.microsoft.com/office/powerpoint/2010/main" val="38885742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p:sp>
      <p:sp>
        <p:nvSpPr>
          <p:cNvPr id="3" name="Märkmete kohatäide 2"/>
          <p:cNvSpPr>
            <a:spLocks noGrp="1"/>
          </p:cNvSpPr>
          <p:nvPr>
            <p:ph type="body" idx="1"/>
          </p:nvPr>
        </p:nvSpPr>
        <p:spPr/>
        <p:txBody>
          <a:bodyPr/>
          <a:lstStyle/>
          <a:p>
            <a:r>
              <a:rPr lang="et-EE" dirty="0"/>
              <a:t>59</a:t>
            </a:r>
          </a:p>
          <a:p>
            <a:endParaRPr lang="et-EE" dirty="0"/>
          </a:p>
        </p:txBody>
      </p:sp>
      <p:sp>
        <p:nvSpPr>
          <p:cNvPr id="4" name="Slaidinumbri kohatäide 3"/>
          <p:cNvSpPr>
            <a:spLocks noGrp="1"/>
          </p:cNvSpPr>
          <p:nvPr>
            <p:ph type="sldNum" sz="quarter" idx="5"/>
          </p:nvPr>
        </p:nvSpPr>
        <p:spPr/>
        <p:txBody>
          <a:bodyPr/>
          <a:lstStyle/>
          <a:p>
            <a:fld id="{68FE6E57-13E5-4A39-90B6-BB7283E2F3F1}" type="slidenum">
              <a:rPr lang="et-EE" smtClean="0"/>
              <a:t>19</a:t>
            </a:fld>
            <a:endParaRPr lang="et-EE"/>
          </a:p>
        </p:txBody>
      </p:sp>
    </p:spTree>
    <p:extLst>
      <p:ext uri="{BB962C8B-B14F-4D97-AF65-F5344CB8AC3E}">
        <p14:creationId xmlns:p14="http://schemas.microsoft.com/office/powerpoint/2010/main" val="3720846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p:sp>
      <p:sp>
        <p:nvSpPr>
          <p:cNvPr id="3" name="Märkmete kohatäide 2"/>
          <p:cNvSpPr>
            <a:spLocks noGrp="1"/>
          </p:cNvSpPr>
          <p:nvPr>
            <p:ph type="body" idx="1"/>
          </p:nvPr>
        </p:nvSpPr>
        <p:spPr/>
        <p:txBody>
          <a:bodyPr/>
          <a:lstStyle/>
          <a:p>
            <a:r>
              <a:rPr lang="et-EE" sz="1200" b="0" i="0" u="none" strike="noStrike" kern="1200" dirty="0">
                <a:solidFill>
                  <a:schemeClr val="tx1"/>
                </a:solidFill>
                <a:effectLst/>
                <a:latin typeface="+mn-lt"/>
                <a:ea typeface="+mn-ea"/>
                <a:cs typeface="+mn-cs"/>
              </a:rPr>
              <a:t>1. Transpordiratas </a:t>
            </a:r>
            <a:r>
              <a:rPr lang="et-EE" sz="1200" b="0" i="0" u="none" strike="noStrike" kern="1200" dirty="0" err="1">
                <a:solidFill>
                  <a:schemeClr val="tx1"/>
                </a:solidFill>
                <a:effectLst/>
                <a:latin typeface="+mn-lt"/>
                <a:ea typeface="+mn-ea"/>
                <a:cs typeface="+mn-cs"/>
              </a:rPr>
              <a:t>Birota</a:t>
            </a:r>
            <a:r>
              <a:rPr lang="et-EE" sz="1200" b="0" i="0" u="none" strike="noStrike" kern="1200" dirty="0">
                <a:solidFill>
                  <a:schemeClr val="tx1"/>
                </a:solidFill>
                <a:effectLst/>
                <a:latin typeface="+mn-lt"/>
                <a:ea typeface="+mn-ea"/>
                <a:cs typeface="+mn-cs"/>
              </a:rPr>
              <a:t> 24. Klient tööta majahoidjana, peab liikuma mitme objekti vahel suurel territooriumil, kuid kuna liigesed on haiged, siis liikumine on jalgsi raskendatud. </a:t>
            </a:r>
            <a:r>
              <a:rPr lang="et-EE" sz="1200" b="0" i="0" u="none" strike="noStrike" kern="1200" dirty="0" err="1">
                <a:solidFill>
                  <a:schemeClr val="tx1"/>
                </a:solidFill>
                <a:effectLst/>
                <a:latin typeface="+mn-lt"/>
                <a:ea typeface="+mn-ea"/>
                <a:cs typeface="+mn-cs"/>
              </a:rPr>
              <a:t>Kärru</a:t>
            </a:r>
            <a:r>
              <a:rPr lang="et-EE" sz="1200" b="0" i="0" u="none" strike="noStrike" kern="1200" dirty="0">
                <a:solidFill>
                  <a:schemeClr val="tx1"/>
                </a:solidFill>
                <a:effectLst/>
                <a:latin typeface="+mn-lt"/>
                <a:ea typeface="+mn-ea"/>
                <a:cs typeface="+mn-cs"/>
              </a:rPr>
              <a:t> paneb oma tööriistad.</a:t>
            </a:r>
          </a:p>
          <a:p>
            <a:r>
              <a:rPr lang="et-EE" sz="1200" b="0" i="0" u="none" strike="noStrike" kern="1200" dirty="0">
                <a:solidFill>
                  <a:schemeClr val="tx1"/>
                </a:solidFill>
                <a:effectLst/>
                <a:latin typeface="+mn-lt"/>
                <a:ea typeface="+mn-ea"/>
                <a:cs typeface="+mn-cs"/>
              </a:rPr>
              <a:t>2. veolintidega trepironija </a:t>
            </a:r>
            <a:r>
              <a:rPr lang="et-EE" sz="1200" b="0" i="0" u="none" strike="noStrike" kern="1200" dirty="0" err="1">
                <a:solidFill>
                  <a:schemeClr val="tx1"/>
                </a:solidFill>
                <a:effectLst/>
                <a:latin typeface="+mn-lt"/>
                <a:ea typeface="+mn-ea"/>
                <a:cs typeface="+mn-cs"/>
              </a:rPr>
              <a:t>Vimec</a:t>
            </a:r>
            <a:r>
              <a:rPr lang="et-EE" sz="1200" b="0" i="0" u="none" strike="noStrike" kern="1200" dirty="0">
                <a:solidFill>
                  <a:schemeClr val="tx1"/>
                </a:solidFill>
                <a:effectLst/>
                <a:latin typeface="+mn-lt"/>
                <a:ea typeface="+mn-ea"/>
                <a:cs typeface="+mn-cs"/>
              </a:rPr>
              <a:t> T09 “</a:t>
            </a:r>
            <a:r>
              <a:rPr lang="et-EE" sz="1200" b="0" i="0" u="none" strike="noStrike" kern="1200" dirty="0" err="1">
                <a:solidFill>
                  <a:schemeClr val="tx1"/>
                </a:solidFill>
                <a:effectLst/>
                <a:latin typeface="+mn-lt"/>
                <a:ea typeface="+mn-ea"/>
                <a:cs typeface="+mn-cs"/>
              </a:rPr>
              <a:t>Roby</a:t>
            </a:r>
            <a:r>
              <a:rPr lang="et-EE" sz="1200" b="0" i="0" u="none" strike="noStrike" kern="1200" dirty="0">
                <a:solidFill>
                  <a:schemeClr val="tx1"/>
                </a:solidFill>
                <a:effectLst/>
                <a:latin typeface="+mn-lt"/>
                <a:ea typeface="+mn-ea"/>
                <a:cs typeface="+mn-cs"/>
              </a:rPr>
              <a:t>”</a:t>
            </a:r>
            <a:r>
              <a:rPr lang="et-EE" dirty="0"/>
              <a:t> </a:t>
            </a:r>
          </a:p>
          <a:p>
            <a:r>
              <a:rPr lang="et-EE" dirty="0"/>
              <a:t>3. </a:t>
            </a:r>
            <a:r>
              <a:rPr lang="et-EE" sz="1200" b="0" i="0" u="none" strike="noStrike" kern="1200" dirty="0">
                <a:solidFill>
                  <a:schemeClr val="tx1"/>
                </a:solidFill>
                <a:effectLst/>
                <a:latin typeface="+mn-lt"/>
                <a:ea typeface="+mn-ea"/>
                <a:cs typeface="+mn-cs"/>
              </a:rPr>
              <a:t>Kokkupandav transportkäru </a:t>
            </a:r>
            <a:r>
              <a:rPr lang="et-EE" sz="1200" b="0" i="0" u="none" strike="noStrike" kern="1200" dirty="0" err="1">
                <a:solidFill>
                  <a:schemeClr val="tx1"/>
                </a:solidFill>
                <a:effectLst/>
                <a:latin typeface="+mn-lt"/>
                <a:ea typeface="+mn-ea"/>
                <a:cs typeface="+mn-cs"/>
              </a:rPr>
              <a:t>Clax-Mobil</a:t>
            </a:r>
            <a:r>
              <a:rPr lang="et-EE" sz="1200" b="0" i="0" u="none" strike="noStrike" kern="1200" dirty="0">
                <a:solidFill>
                  <a:schemeClr val="tx1"/>
                </a:solidFill>
                <a:effectLst/>
                <a:latin typeface="+mn-lt"/>
                <a:ea typeface="+mn-ea"/>
                <a:cs typeface="+mn-cs"/>
              </a:rPr>
              <a:t>.</a:t>
            </a:r>
            <a:r>
              <a:rPr lang="et-EE" sz="1200" b="0" i="0" u="none" strike="noStrike" kern="1200" baseline="0" dirty="0">
                <a:solidFill>
                  <a:schemeClr val="tx1"/>
                </a:solidFill>
                <a:effectLst/>
                <a:latin typeface="+mn-lt"/>
                <a:ea typeface="+mn-ea"/>
                <a:cs typeface="+mn-cs"/>
              </a:rPr>
              <a:t> </a:t>
            </a:r>
            <a:r>
              <a:rPr lang="et-EE" sz="1200" b="0" i="0" u="none" strike="noStrike" kern="1200" dirty="0">
                <a:solidFill>
                  <a:schemeClr val="tx1"/>
                </a:solidFill>
                <a:effectLst/>
                <a:latin typeface="+mn-lt"/>
                <a:ea typeface="+mn-ea"/>
                <a:cs typeface="+mn-cs"/>
              </a:rPr>
              <a:t>Isik töötab varahoidjana. Liikumispuude tõttu vajab </a:t>
            </a:r>
            <a:r>
              <a:rPr lang="et-EE" sz="1200" b="0" i="0" u="none" strike="noStrike" kern="1200" dirty="0" err="1">
                <a:solidFill>
                  <a:schemeClr val="tx1"/>
                </a:solidFill>
                <a:effectLst/>
                <a:latin typeface="+mn-lt"/>
                <a:ea typeface="+mn-ea"/>
                <a:cs typeface="+mn-cs"/>
              </a:rPr>
              <a:t>museaalide</a:t>
            </a:r>
            <a:r>
              <a:rPr lang="et-EE" sz="1200" b="0" i="0" u="none" strike="noStrike" kern="1200" dirty="0">
                <a:solidFill>
                  <a:schemeClr val="tx1"/>
                </a:solidFill>
                <a:effectLst/>
                <a:latin typeface="+mn-lt"/>
                <a:ea typeface="+mn-ea"/>
                <a:cs typeface="+mn-cs"/>
              </a:rPr>
              <a:t> transportimiseks arhiivis spetsiaalset käru.</a:t>
            </a:r>
          </a:p>
          <a:p>
            <a:r>
              <a:rPr lang="et-EE" sz="1200" b="0" i="0" u="none" strike="noStrike" kern="1200" dirty="0">
                <a:solidFill>
                  <a:schemeClr val="tx1"/>
                </a:solidFill>
                <a:effectLst/>
                <a:latin typeface="+mn-lt"/>
                <a:ea typeface="+mn-ea"/>
                <a:cs typeface="+mn-cs"/>
              </a:rPr>
              <a:t>4.</a:t>
            </a:r>
            <a:r>
              <a:rPr lang="et-EE" sz="1200" b="0" i="0" u="none" strike="noStrike" kern="1200" baseline="0" dirty="0">
                <a:solidFill>
                  <a:schemeClr val="tx1"/>
                </a:solidFill>
                <a:effectLst/>
                <a:latin typeface="+mn-lt"/>
                <a:ea typeface="+mn-ea"/>
                <a:cs typeface="+mn-cs"/>
              </a:rPr>
              <a:t> </a:t>
            </a:r>
            <a:r>
              <a:rPr lang="et-EE" sz="1200" b="0" i="0" u="none" strike="noStrike" kern="1200" dirty="0">
                <a:solidFill>
                  <a:schemeClr val="tx1"/>
                </a:solidFill>
                <a:effectLst/>
                <a:latin typeface="+mn-lt"/>
                <a:ea typeface="+mn-ea"/>
                <a:cs typeface="+mn-cs"/>
              </a:rPr>
              <a:t>Lugemisteler </a:t>
            </a:r>
            <a:r>
              <a:rPr lang="et-EE" sz="1200" b="0" i="0" u="none" strike="noStrike" kern="1200" dirty="0" err="1">
                <a:solidFill>
                  <a:schemeClr val="tx1"/>
                </a:solidFill>
                <a:effectLst/>
                <a:latin typeface="+mn-lt"/>
                <a:ea typeface="+mn-ea"/>
                <a:cs typeface="+mn-cs"/>
              </a:rPr>
              <a:t>Mezzo</a:t>
            </a:r>
            <a:r>
              <a:rPr lang="et-EE" sz="1200" b="0" i="0" u="none" strike="noStrike" kern="1200" dirty="0">
                <a:solidFill>
                  <a:schemeClr val="tx1"/>
                </a:solidFill>
                <a:effectLst/>
                <a:latin typeface="+mn-lt"/>
                <a:ea typeface="+mn-ea"/>
                <a:cs typeface="+mn-cs"/>
              </a:rPr>
              <a:t>.</a:t>
            </a:r>
            <a:r>
              <a:rPr lang="et-EE" sz="1200" b="0" i="0" u="none" strike="noStrike" kern="1200" baseline="0" dirty="0">
                <a:solidFill>
                  <a:schemeClr val="tx1"/>
                </a:solidFill>
                <a:effectLst/>
                <a:latin typeface="+mn-lt"/>
                <a:ea typeface="+mn-ea"/>
                <a:cs typeface="+mn-cs"/>
              </a:rPr>
              <a:t> </a:t>
            </a:r>
            <a:r>
              <a:rPr lang="et-EE" sz="1200" b="0" i="0" u="none" strike="noStrike" kern="1200" dirty="0">
                <a:solidFill>
                  <a:schemeClr val="tx1"/>
                </a:solidFill>
                <a:effectLst/>
                <a:latin typeface="+mn-lt"/>
                <a:ea typeface="+mn-ea"/>
                <a:cs typeface="+mn-cs"/>
              </a:rPr>
              <a:t>raamatupidaja, </a:t>
            </a:r>
            <a:r>
              <a:rPr lang="et-EE" sz="1200" b="0" i="0" u="none" strike="noStrike" kern="1200" dirty="0" err="1">
                <a:solidFill>
                  <a:schemeClr val="tx1"/>
                </a:solidFill>
                <a:effectLst/>
                <a:latin typeface="+mn-lt"/>
                <a:ea typeface="+mn-ea"/>
                <a:cs typeface="+mn-cs"/>
              </a:rPr>
              <a:t>vaegnägija</a:t>
            </a:r>
            <a:r>
              <a:rPr lang="et-EE" sz="1200" b="0" i="0" u="none" strike="noStrike" kern="1200" dirty="0">
                <a:solidFill>
                  <a:schemeClr val="tx1"/>
                </a:solidFill>
                <a:effectLst/>
                <a:latin typeface="+mn-lt"/>
                <a:ea typeface="+mn-ea"/>
                <a:cs typeface="+mn-cs"/>
              </a:rPr>
              <a:t> // kontoritöötaja;</a:t>
            </a:r>
            <a:r>
              <a:rPr lang="et-EE" dirty="0"/>
              <a:t> </a:t>
            </a:r>
            <a:r>
              <a:rPr lang="et-EE" sz="1200" b="0" i="0" u="none" strike="noStrike" kern="1200" dirty="0">
                <a:solidFill>
                  <a:schemeClr val="tx1"/>
                </a:solidFill>
                <a:effectLst/>
                <a:latin typeface="+mn-lt"/>
                <a:ea typeface="+mn-ea"/>
                <a:cs typeface="+mn-cs"/>
              </a:rPr>
              <a:t>massöör.</a:t>
            </a:r>
          </a:p>
          <a:p>
            <a:r>
              <a:rPr lang="et-EE" sz="1200" b="0" i="0" u="none" strike="noStrike" kern="1200" dirty="0">
                <a:solidFill>
                  <a:schemeClr val="tx1"/>
                </a:solidFill>
                <a:effectLst/>
                <a:latin typeface="+mn-lt"/>
                <a:ea typeface="+mn-ea"/>
                <a:cs typeface="+mn-cs"/>
              </a:rPr>
              <a:t>5.</a:t>
            </a:r>
            <a:r>
              <a:rPr lang="et-EE" sz="1200" b="0" i="0" u="none" strike="noStrike" kern="1200" baseline="0" dirty="0">
                <a:solidFill>
                  <a:schemeClr val="tx1"/>
                </a:solidFill>
                <a:effectLst/>
                <a:latin typeface="+mn-lt"/>
                <a:ea typeface="+mn-ea"/>
                <a:cs typeface="+mn-cs"/>
              </a:rPr>
              <a:t> </a:t>
            </a:r>
            <a:r>
              <a:rPr lang="et-EE" sz="1200" b="0" i="0" u="none" strike="noStrike" kern="1200" dirty="0" err="1">
                <a:solidFill>
                  <a:schemeClr val="tx1"/>
                </a:solidFill>
                <a:effectLst/>
                <a:latin typeface="+mn-lt"/>
                <a:ea typeface="+mn-ea"/>
                <a:cs typeface="+mn-cs"/>
              </a:rPr>
              <a:t>randmeortoosid</a:t>
            </a:r>
            <a:r>
              <a:rPr lang="et-EE" sz="1200" b="0" i="0" u="none" strike="noStrike" kern="1200" dirty="0">
                <a:solidFill>
                  <a:schemeClr val="tx1"/>
                </a:solidFill>
                <a:effectLst/>
                <a:latin typeface="+mn-lt"/>
                <a:ea typeface="+mn-ea"/>
                <a:cs typeface="+mn-cs"/>
              </a:rPr>
              <a:t> </a:t>
            </a:r>
            <a:r>
              <a:rPr lang="et-EE" sz="1200" b="0" i="0" u="none" strike="noStrike" kern="1200" dirty="0" err="1">
                <a:solidFill>
                  <a:schemeClr val="tx1"/>
                </a:solidFill>
                <a:effectLst/>
                <a:latin typeface="+mn-lt"/>
                <a:ea typeface="+mn-ea"/>
                <a:cs typeface="+mn-cs"/>
              </a:rPr>
              <a:t>Sportlastic</a:t>
            </a:r>
            <a:r>
              <a:rPr lang="et-EE" sz="1200" b="0" i="0" u="none" strike="noStrike" kern="1200" dirty="0">
                <a:solidFill>
                  <a:schemeClr val="tx1"/>
                </a:solidFill>
                <a:effectLst/>
                <a:latin typeface="+mn-lt"/>
                <a:ea typeface="+mn-ea"/>
                <a:cs typeface="+mn-cs"/>
              </a:rPr>
              <a:t> </a:t>
            </a:r>
            <a:r>
              <a:rPr lang="et-EE" sz="1200" b="0" i="0" u="none" strike="noStrike" kern="1200" dirty="0" err="1">
                <a:solidFill>
                  <a:schemeClr val="tx1"/>
                </a:solidFill>
                <a:effectLst/>
                <a:latin typeface="+mn-lt"/>
                <a:ea typeface="+mn-ea"/>
                <a:cs typeface="+mn-cs"/>
              </a:rPr>
              <a:t>Manudyn</a:t>
            </a:r>
            <a:r>
              <a:rPr lang="et-EE" sz="1200" b="0" i="0" u="none" strike="noStrike" kern="1200" dirty="0">
                <a:solidFill>
                  <a:schemeClr val="tx1"/>
                </a:solidFill>
                <a:effectLst/>
                <a:latin typeface="+mn-lt"/>
                <a:ea typeface="+mn-ea"/>
                <a:cs typeface="+mn-cs"/>
              </a:rPr>
              <a:t>.</a:t>
            </a:r>
            <a:r>
              <a:rPr lang="et-EE" sz="1200" b="0" i="0" u="none" strike="noStrike" kern="1200" baseline="0" dirty="0">
                <a:solidFill>
                  <a:schemeClr val="tx1"/>
                </a:solidFill>
                <a:effectLst/>
                <a:latin typeface="+mn-lt"/>
                <a:ea typeface="+mn-ea"/>
                <a:cs typeface="+mn-cs"/>
              </a:rPr>
              <a:t> </a:t>
            </a:r>
            <a:r>
              <a:rPr lang="et-EE" sz="1200" b="0" i="0" u="none" strike="noStrike" kern="1200" dirty="0">
                <a:solidFill>
                  <a:schemeClr val="tx1"/>
                </a:solidFill>
                <a:effectLst/>
                <a:latin typeface="+mn-lt"/>
                <a:ea typeface="+mn-ea"/>
                <a:cs typeface="+mn-cs"/>
              </a:rPr>
              <a:t>erinevad </a:t>
            </a:r>
            <a:r>
              <a:rPr lang="et-EE" sz="1200" b="0" i="0" u="none" strike="noStrike" kern="1200" dirty="0" err="1">
                <a:solidFill>
                  <a:schemeClr val="tx1"/>
                </a:solidFill>
                <a:effectLst/>
                <a:latin typeface="+mn-lt"/>
                <a:ea typeface="+mn-ea"/>
                <a:cs typeface="+mn-cs"/>
              </a:rPr>
              <a:t>randmeortoosid</a:t>
            </a:r>
            <a:r>
              <a:rPr lang="et-EE" sz="1200" b="0" i="0" u="none" strike="noStrike" kern="1200" dirty="0">
                <a:solidFill>
                  <a:schemeClr val="tx1"/>
                </a:solidFill>
                <a:effectLst/>
                <a:latin typeface="+mn-lt"/>
                <a:ea typeface="+mn-ea"/>
                <a:cs typeface="+mn-cs"/>
              </a:rPr>
              <a:t> klientidele, kellel on kas haiged liigesed või raskuste tõstmisel probleeme. Hetkel on </a:t>
            </a:r>
            <a:r>
              <a:rPr lang="et-EE" sz="1200" b="0" i="0" u="none" strike="noStrike" kern="1200" dirty="0" err="1">
                <a:solidFill>
                  <a:schemeClr val="tx1"/>
                </a:solidFill>
                <a:effectLst/>
                <a:latin typeface="+mn-lt"/>
                <a:ea typeface="+mn-ea"/>
                <a:cs typeface="+mn-cs"/>
              </a:rPr>
              <a:t>randmeortoosid</a:t>
            </a:r>
            <a:r>
              <a:rPr lang="et-EE" sz="1200" b="0" i="0" u="none" strike="noStrike" kern="1200" dirty="0">
                <a:solidFill>
                  <a:schemeClr val="tx1"/>
                </a:solidFill>
                <a:effectLst/>
                <a:latin typeface="+mn-lt"/>
                <a:ea typeface="+mn-ea"/>
                <a:cs typeface="+mn-cs"/>
              </a:rPr>
              <a:t> kasutusel järgmistel töökohtadel: kokk, taarajaama operaator.</a:t>
            </a:r>
          </a:p>
          <a:p>
            <a:r>
              <a:rPr lang="et-EE" sz="1200" b="0" i="0" u="none" strike="noStrike" kern="1200" dirty="0">
                <a:solidFill>
                  <a:schemeClr val="tx1"/>
                </a:solidFill>
                <a:effectLst/>
                <a:latin typeface="+mn-lt"/>
                <a:ea typeface="+mn-ea"/>
                <a:cs typeface="+mn-cs"/>
              </a:rPr>
              <a:t>6.</a:t>
            </a:r>
            <a:r>
              <a:rPr lang="et-EE" sz="1200" b="0" i="0" u="none" strike="noStrike" kern="1200" baseline="0" dirty="0">
                <a:solidFill>
                  <a:schemeClr val="tx1"/>
                </a:solidFill>
                <a:effectLst/>
                <a:latin typeface="+mn-lt"/>
                <a:ea typeface="+mn-ea"/>
                <a:cs typeface="+mn-cs"/>
              </a:rPr>
              <a:t> </a:t>
            </a:r>
            <a:r>
              <a:rPr lang="et-EE" sz="1200" b="0" i="0" u="none" strike="noStrike" kern="1200" dirty="0">
                <a:solidFill>
                  <a:schemeClr val="tx1"/>
                </a:solidFill>
                <a:effectLst/>
                <a:latin typeface="+mn-lt"/>
                <a:ea typeface="+mn-ea"/>
                <a:cs typeface="+mn-cs"/>
              </a:rPr>
              <a:t>Uksekella /MULTI/ monitor-saatja BE1411.</a:t>
            </a:r>
            <a:r>
              <a:rPr lang="et-EE" sz="1200" b="0" i="0" u="none" strike="noStrike" kern="1200" baseline="0" dirty="0">
                <a:solidFill>
                  <a:schemeClr val="tx1"/>
                </a:solidFill>
                <a:effectLst/>
                <a:latin typeface="+mn-lt"/>
                <a:ea typeface="+mn-ea"/>
                <a:cs typeface="+mn-cs"/>
              </a:rPr>
              <a:t> 1) </a:t>
            </a:r>
            <a:r>
              <a:rPr lang="et-EE" sz="1200" b="0" i="0" u="none" strike="noStrike" kern="1200" dirty="0">
                <a:solidFill>
                  <a:schemeClr val="tx1"/>
                </a:solidFill>
                <a:effectLst/>
                <a:latin typeface="+mn-lt"/>
                <a:ea typeface="+mn-ea"/>
                <a:cs typeface="+mn-cs"/>
              </a:rPr>
              <a:t>Klient asus tööle kokana (</a:t>
            </a:r>
            <a:r>
              <a:rPr lang="et-EE" sz="1200" b="0" i="0" u="none" strike="noStrike" kern="1200" dirty="0" err="1">
                <a:solidFill>
                  <a:schemeClr val="tx1"/>
                </a:solidFill>
                <a:effectLst/>
                <a:latin typeface="+mn-lt"/>
                <a:ea typeface="+mn-ea"/>
                <a:cs typeface="+mn-cs"/>
              </a:rPr>
              <a:t>vaegkuulja</a:t>
            </a:r>
            <a:r>
              <a:rPr lang="et-EE" sz="1200" b="0" i="0" u="none" strike="noStrike" kern="1200" dirty="0">
                <a:solidFill>
                  <a:schemeClr val="tx1"/>
                </a:solidFill>
                <a:effectLst/>
                <a:latin typeface="+mn-lt"/>
                <a:ea typeface="+mn-ea"/>
                <a:cs typeface="+mn-cs"/>
              </a:rPr>
              <a:t>). Saatja kinnitati ahju juurde ja kui ahi töötamise lõpetab, siis annab signaali kellale, mis siis vibreerib käe peal.</a:t>
            </a:r>
            <a:r>
              <a:rPr lang="et-EE" dirty="0"/>
              <a:t> 2) </a:t>
            </a:r>
            <a:r>
              <a:rPr lang="et-EE" sz="1200" b="0" i="0" u="none" strike="noStrike" kern="1200" dirty="0">
                <a:solidFill>
                  <a:schemeClr val="tx1"/>
                </a:solidFill>
                <a:effectLst/>
                <a:latin typeface="+mn-lt"/>
                <a:ea typeface="+mn-ea"/>
                <a:cs typeface="+mn-cs"/>
              </a:rPr>
              <a:t>Laojuht, </a:t>
            </a:r>
            <a:r>
              <a:rPr lang="et-EE" sz="1200" b="0" i="0" u="none" strike="noStrike" kern="1200" dirty="0" err="1">
                <a:solidFill>
                  <a:schemeClr val="tx1"/>
                </a:solidFill>
                <a:effectLst/>
                <a:latin typeface="+mn-lt"/>
                <a:ea typeface="+mn-ea"/>
                <a:cs typeface="+mn-cs"/>
              </a:rPr>
              <a:t>vaegkuulja</a:t>
            </a:r>
            <a:r>
              <a:rPr lang="et-EE" sz="1200" b="0" i="0" u="none" strike="noStrike" kern="1200" dirty="0">
                <a:solidFill>
                  <a:schemeClr val="tx1"/>
                </a:solidFill>
                <a:effectLst/>
                <a:latin typeface="+mn-lt"/>
                <a:ea typeface="+mn-ea"/>
                <a:cs typeface="+mn-cs"/>
              </a:rPr>
              <a:t>. Kasutab mitut andurit: signaal tuleb siis, kui keegi uksest siseneb, kui lauatelefon heliseb.</a:t>
            </a:r>
            <a:r>
              <a:rPr lang="et-EE" dirty="0"/>
              <a:t> 3) </a:t>
            </a:r>
            <a:r>
              <a:rPr lang="et-EE" sz="1200" b="0" i="0" u="none" strike="noStrike" kern="1200" dirty="0">
                <a:solidFill>
                  <a:schemeClr val="tx1"/>
                </a:solidFill>
                <a:effectLst/>
                <a:latin typeface="+mn-lt"/>
                <a:ea typeface="+mn-ea"/>
                <a:cs typeface="+mn-cs"/>
              </a:rPr>
              <a:t>Hooldaja - käekell annab signaali kui klient annab kutsungi või kui keegi välisuksest sisse astub.</a:t>
            </a:r>
            <a:endParaRPr lang="et-EE" dirty="0"/>
          </a:p>
        </p:txBody>
      </p:sp>
      <p:sp>
        <p:nvSpPr>
          <p:cNvPr id="4" name="Slaidinumbri kohatäide 3"/>
          <p:cNvSpPr>
            <a:spLocks noGrp="1"/>
          </p:cNvSpPr>
          <p:nvPr>
            <p:ph type="sldNum" sz="quarter" idx="10"/>
          </p:nvPr>
        </p:nvSpPr>
        <p:spPr/>
        <p:txBody>
          <a:bodyPr/>
          <a:lstStyle/>
          <a:p>
            <a:fld id="{68FE6E57-13E5-4A39-90B6-BB7283E2F3F1}" type="slidenum">
              <a:rPr lang="et-EE" smtClean="0"/>
              <a:t>20</a:t>
            </a:fld>
            <a:endParaRPr lang="et-EE"/>
          </a:p>
        </p:txBody>
      </p:sp>
    </p:spTree>
    <p:extLst>
      <p:ext uri="{BB962C8B-B14F-4D97-AF65-F5344CB8AC3E}">
        <p14:creationId xmlns:p14="http://schemas.microsoft.com/office/powerpoint/2010/main" val="40843596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p:sp>
      <p:sp>
        <p:nvSpPr>
          <p:cNvPr id="3" name="Märkmete kohatäide 2"/>
          <p:cNvSpPr>
            <a:spLocks noGrp="1"/>
          </p:cNvSpPr>
          <p:nvPr>
            <p:ph type="body" idx="1"/>
          </p:nvPr>
        </p:nvSpPr>
        <p:spPr/>
        <p:txBody>
          <a:bodyPr/>
          <a:lstStyle/>
          <a:p>
            <a:endParaRPr lang="et-EE" dirty="0"/>
          </a:p>
        </p:txBody>
      </p:sp>
      <p:sp>
        <p:nvSpPr>
          <p:cNvPr id="4" name="Slaidinumbri kohatäide 3"/>
          <p:cNvSpPr>
            <a:spLocks noGrp="1"/>
          </p:cNvSpPr>
          <p:nvPr>
            <p:ph type="sldNum" sz="quarter" idx="5"/>
          </p:nvPr>
        </p:nvSpPr>
        <p:spPr/>
        <p:txBody>
          <a:bodyPr/>
          <a:lstStyle/>
          <a:p>
            <a:fld id="{68FE6E57-13E5-4A39-90B6-BB7283E2F3F1}" type="slidenum">
              <a:rPr lang="et-EE" smtClean="0"/>
              <a:t>21</a:t>
            </a:fld>
            <a:endParaRPr lang="et-EE"/>
          </a:p>
        </p:txBody>
      </p:sp>
    </p:spTree>
    <p:extLst>
      <p:ext uri="{BB962C8B-B14F-4D97-AF65-F5344CB8AC3E}">
        <p14:creationId xmlns:p14="http://schemas.microsoft.com/office/powerpoint/2010/main" val="28694102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p:sp>
      <p:sp>
        <p:nvSpPr>
          <p:cNvPr id="3" name="Märkmete kohatäide 2"/>
          <p:cNvSpPr>
            <a:spLocks noGrp="1"/>
          </p:cNvSpPr>
          <p:nvPr>
            <p:ph type="body" idx="1"/>
          </p:nvPr>
        </p:nvSpPr>
        <p:spPr/>
        <p:txBody>
          <a:bodyPr/>
          <a:lstStyle/>
          <a:p>
            <a:endParaRPr lang="et-EE" dirty="0"/>
          </a:p>
        </p:txBody>
      </p:sp>
      <p:sp>
        <p:nvSpPr>
          <p:cNvPr id="4" name="Slaidinumbri kohatäide 3"/>
          <p:cNvSpPr>
            <a:spLocks noGrp="1"/>
          </p:cNvSpPr>
          <p:nvPr>
            <p:ph type="sldNum" sz="quarter" idx="10"/>
          </p:nvPr>
        </p:nvSpPr>
        <p:spPr/>
        <p:txBody>
          <a:bodyPr/>
          <a:lstStyle/>
          <a:p>
            <a:fld id="{43ED74B9-0908-48A7-998A-6192ECFC5C36}" type="slidenum">
              <a:rPr lang="et-EE" smtClean="0"/>
              <a:pPr/>
              <a:t>3</a:t>
            </a:fld>
            <a:endParaRPr lang="et-EE"/>
          </a:p>
        </p:txBody>
      </p:sp>
    </p:spTree>
    <p:extLst>
      <p:ext uri="{BB962C8B-B14F-4D97-AF65-F5344CB8AC3E}">
        <p14:creationId xmlns:p14="http://schemas.microsoft.com/office/powerpoint/2010/main" val="23875633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p:sp>
      <p:sp>
        <p:nvSpPr>
          <p:cNvPr id="3" name="Märkmete kohatäide 2"/>
          <p:cNvSpPr>
            <a:spLocks noGrp="1"/>
          </p:cNvSpPr>
          <p:nvPr>
            <p:ph type="body" idx="1"/>
          </p:nvPr>
        </p:nvSpPr>
        <p:spPr/>
        <p:txBody>
          <a:bodyPr/>
          <a:lstStyle/>
          <a:p>
            <a:r>
              <a:rPr lang="en-US" dirty="0"/>
              <a:t>Historically came out that Ida-</a:t>
            </a:r>
            <a:r>
              <a:rPr lang="en-US" dirty="0" err="1"/>
              <a:t>Viru</a:t>
            </a:r>
            <a:r>
              <a:rPr lang="en-US" dirty="0"/>
              <a:t> county is a industrial region. Ida-</a:t>
            </a:r>
            <a:r>
              <a:rPr lang="en-US" dirty="0" err="1"/>
              <a:t>Viru</a:t>
            </a:r>
            <a:r>
              <a:rPr lang="en-US" dirty="0"/>
              <a:t> county ha</a:t>
            </a:r>
            <a:r>
              <a:rPr lang="et-EE" dirty="0"/>
              <a:t>s</a:t>
            </a:r>
            <a:r>
              <a:rPr lang="en-US" dirty="0"/>
              <a:t> a lot of rare and </a:t>
            </a:r>
            <a:r>
              <a:rPr lang="et-EE" dirty="0" err="1"/>
              <a:t>notable</a:t>
            </a:r>
            <a:r>
              <a:rPr lang="et-EE" dirty="0"/>
              <a:t> </a:t>
            </a:r>
            <a:r>
              <a:rPr lang="et-EE" dirty="0" err="1"/>
              <a:t>factorys</a:t>
            </a:r>
            <a:r>
              <a:rPr lang="en-US" dirty="0"/>
              <a:t> and industries. This is the reason what makes finding the people with s</a:t>
            </a:r>
            <a:r>
              <a:rPr lang="et-EE" dirty="0"/>
              <a:t>u</a:t>
            </a:r>
            <a:r>
              <a:rPr lang="en-US" dirty="0" err="1"/>
              <a:t>itable</a:t>
            </a:r>
            <a:r>
              <a:rPr lang="en-US" dirty="0"/>
              <a:t> work experience </a:t>
            </a:r>
            <a:r>
              <a:rPr lang="et-EE" dirty="0"/>
              <a:t>a </a:t>
            </a:r>
            <a:r>
              <a:rPr lang="en-US" dirty="0"/>
              <a:t>bit easier than other counties</a:t>
            </a:r>
            <a:r>
              <a:rPr lang="et-EE" dirty="0"/>
              <a:t>.</a:t>
            </a:r>
          </a:p>
        </p:txBody>
      </p:sp>
      <p:sp>
        <p:nvSpPr>
          <p:cNvPr id="4" name="Slaidinumbri kohatäide 3"/>
          <p:cNvSpPr>
            <a:spLocks noGrp="1"/>
          </p:cNvSpPr>
          <p:nvPr>
            <p:ph type="sldNum" sz="quarter" idx="10"/>
          </p:nvPr>
        </p:nvSpPr>
        <p:spPr/>
        <p:txBody>
          <a:bodyPr/>
          <a:lstStyle/>
          <a:p>
            <a:fld id="{43ED74B9-0908-48A7-998A-6192ECFC5C36}" type="slidenum">
              <a:rPr lang="et-EE" smtClean="0"/>
              <a:pPr/>
              <a:t>4</a:t>
            </a:fld>
            <a:endParaRPr lang="et-EE"/>
          </a:p>
        </p:txBody>
      </p:sp>
    </p:spTree>
    <p:extLst>
      <p:ext uri="{BB962C8B-B14F-4D97-AF65-F5344CB8AC3E}">
        <p14:creationId xmlns:p14="http://schemas.microsoft.com/office/powerpoint/2010/main" val="3248703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p:sp>
      <p:sp>
        <p:nvSpPr>
          <p:cNvPr id="3" name="Märkmete kohatäide 2"/>
          <p:cNvSpPr>
            <a:spLocks noGrp="1"/>
          </p:cNvSpPr>
          <p:nvPr>
            <p:ph type="body" idx="1"/>
          </p:nvPr>
        </p:nvSpPr>
        <p:spPr/>
        <p:txBody>
          <a:bodyPr/>
          <a:lstStyle/>
          <a:p>
            <a:endParaRPr lang="et-EE" dirty="0"/>
          </a:p>
        </p:txBody>
      </p:sp>
      <p:sp>
        <p:nvSpPr>
          <p:cNvPr id="4" name="Slaidinumbri kohatäide 3"/>
          <p:cNvSpPr>
            <a:spLocks noGrp="1"/>
          </p:cNvSpPr>
          <p:nvPr>
            <p:ph type="sldNum" sz="quarter" idx="5"/>
          </p:nvPr>
        </p:nvSpPr>
        <p:spPr/>
        <p:txBody>
          <a:bodyPr/>
          <a:lstStyle/>
          <a:p>
            <a:fld id="{68FE6E57-13E5-4A39-90B6-BB7283E2F3F1}" type="slidenum">
              <a:rPr lang="et-EE" smtClean="0"/>
              <a:t>5</a:t>
            </a:fld>
            <a:endParaRPr lang="et-EE"/>
          </a:p>
        </p:txBody>
      </p:sp>
    </p:spTree>
    <p:extLst>
      <p:ext uri="{BB962C8B-B14F-4D97-AF65-F5344CB8AC3E}">
        <p14:creationId xmlns:p14="http://schemas.microsoft.com/office/powerpoint/2010/main" val="15252176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p:sp>
      <p:sp>
        <p:nvSpPr>
          <p:cNvPr id="3" name="Märkmete kohatäide 2"/>
          <p:cNvSpPr>
            <a:spLocks noGrp="1"/>
          </p:cNvSpPr>
          <p:nvPr>
            <p:ph type="body" idx="1"/>
          </p:nvPr>
        </p:nvSpPr>
        <p:spPr/>
        <p:txBody>
          <a:bodyPr/>
          <a:lstStyle/>
          <a:p>
            <a:endParaRPr lang="et-EE" dirty="0"/>
          </a:p>
        </p:txBody>
      </p:sp>
      <p:sp>
        <p:nvSpPr>
          <p:cNvPr id="4" name="Slaidinumbri kohatäide 3"/>
          <p:cNvSpPr>
            <a:spLocks noGrp="1"/>
          </p:cNvSpPr>
          <p:nvPr>
            <p:ph type="sldNum" sz="quarter" idx="5"/>
          </p:nvPr>
        </p:nvSpPr>
        <p:spPr/>
        <p:txBody>
          <a:bodyPr/>
          <a:lstStyle/>
          <a:p>
            <a:fld id="{68FE6E57-13E5-4A39-90B6-BB7283E2F3F1}" type="slidenum">
              <a:rPr lang="et-EE" smtClean="0"/>
              <a:t>6</a:t>
            </a:fld>
            <a:endParaRPr lang="et-EE"/>
          </a:p>
        </p:txBody>
      </p:sp>
    </p:spTree>
    <p:extLst>
      <p:ext uri="{BB962C8B-B14F-4D97-AF65-F5344CB8AC3E}">
        <p14:creationId xmlns:p14="http://schemas.microsoft.com/office/powerpoint/2010/main" val="26428063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p:sp>
      <p:sp>
        <p:nvSpPr>
          <p:cNvPr id="3" name="Märkmete kohatäide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t-EE" sz="1200" kern="1200" dirty="0">
                <a:solidFill>
                  <a:schemeClr val="tx1"/>
                </a:solidFill>
                <a:effectLst/>
                <a:latin typeface="+mn-lt"/>
                <a:ea typeface="+mn-ea"/>
                <a:cs typeface="+mn-cs"/>
              </a:rPr>
              <a:t>Grupi- ja individuaalnõustamise (nõustamise) läbiviimise eest vastutab nõustaja või teenusejuht</a:t>
            </a:r>
            <a:endParaRPr lang="ru-RU"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t-EE" dirty="0"/>
              <a:t>proovime,</a:t>
            </a:r>
            <a:r>
              <a:rPr lang="ru-RU" dirty="0"/>
              <a:t> </a:t>
            </a:r>
            <a:r>
              <a:rPr lang="et-EE" dirty="0"/>
              <a:t> mis tunne on olla ratastoolis, suhelda kurdina, liikuda pimedana, juhendada intellektipuudega või psüühikahäirega inimest.</a:t>
            </a:r>
          </a:p>
          <a:p>
            <a:pPr marL="0" marR="0" lvl="0" indent="0" algn="l" defTabSz="914400" rtl="0" eaLnBrk="1" fontAlgn="auto" latinLnBrk="0" hangingPunct="1">
              <a:lnSpc>
                <a:spcPct val="100000"/>
              </a:lnSpc>
              <a:spcBef>
                <a:spcPts val="0"/>
              </a:spcBef>
              <a:spcAft>
                <a:spcPts val="0"/>
              </a:spcAft>
              <a:buClrTx/>
              <a:buSzTx/>
              <a:buFontTx/>
              <a:buNone/>
              <a:tabLst/>
              <a:defRPr/>
            </a:pPr>
            <a:r>
              <a:rPr lang="et-EE" dirty="0"/>
              <a:t>Nõustatavateks võivad olla näiteks</a:t>
            </a:r>
            <a:r>
              <a:rPr lang="et-EE" dirty="0">
                <a:solidFill>
                  <a:schemeClr val="accent6"/>
                </a:solidFill>
              </a:rPr>
              <a:t> </a:t>
            </a:r>
            <a:r>
              <a:rPr lang="et-EE" dirty="0"/>
              <a:t>asutuse juhid, osakonnajuhid, divisjonijuhid, tugiisikud, kolleegid jt.</a:t>
            </a:r>
          </a:p>
        </p:txBody>
      </p:sp>
      <p:sp>
        <p:nvSpPr>
          <p:cNvPr id="4" name="Slaidinumbri kohatäide 3"/>
          <p:cNvSpPr>
            <a:spLocks noGrp="1"/>
          </p:cNvSpPr>
          <p:nvPr>
            <p:ph type="sldNum" sz="quarter" idx="5"/>
          </p:nvPr>
        </p:nvSpPr>
        <p:spPr/>
        <p:txBody>
          <a:bodyPr/>
          <a:lstStyle/>
          <a:p>
            <a:fld id="{68FE6E57-13E5-4A39-90B6-BB7283E2F3F1}" type="slidenum">
              <a:rPr lang="et-EE" smtClean="0"/>
              <a:t>7</a:t>
            </a:fld>
            <a:endParaRPr lang="et-EE"/>
          </a:p>
        </p:txBody>
      </p:sp>
    </p:spTree>
    <p:extLst>
      <p:ext uri="{BB962C8B-B14F-4D97-AF65-F5344CB8AC3E}">
        <p14:creationId xmlns:p14="http://schemas.microsoft.com/office/powerpoint/2010/main" val="29407652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p:sp>
      <p:sp>
        <p:nvSpPr>
          <p:cNvPr id="3" name="Märkmete kohatäide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t-EE" sz="1200" i="1" kern="1200" dirty="0" err="1">
                <a:solidFill>
                  <a:schemeClr val="tx1"/>
                </a:solidFill>
                <a:effectLst/>
                <a:latin typeface="+mn-lt"/>
                <a:ea typeface="+mn-ea"/>
                <a:cs typeface="+mn-cs"/>
              </a:rPr>
              <a:t>при</a:t>
            </a:r>
            <a:r>
              <a:rPr lang="et-EE" sz="1200" i="1" kern="1200" dirty="0">
                <a:solidFill>
                  <a:schemeClr val="tx1"/>
                </a:solidFill>
                <a:effectLst/>
                <a:latin typeface="+mn-lt"/>
                <a:ea typeface="+mn-ea"/>
                <a:cs typeface="+mn-cs"/>
              </a:rPr>
              <a:t> </a:t>
            </a:r>
            <a:r>
              <a:rPr lang="et-EE" sz="1200" i="1" kern="1200" dirty="0" err="1">
                <a:solidFill>
                  <a:schemeClr val="tx1"/>
                </a:solidFill>
                <a:effectLst/>
                <a:latin typeface="+mn-lt"/>
                <a:ea typeface="+mn-ea"/>
                <a:cs typeface="+mn-cs"/>
              </a:rPr>
              <a:t>необходимости</a:t>
            </a:r>
            <a:r>
              <a:rPr lang="et-EE" sz="1200" i="1" kern="1200" dirty="0">
                <a:solidFill>
                  <a:schemeClr val="tx1"/>
                </a:solidFill>
                <a:effectLst/>
                <a:latin typeface="+mn-lt"/>
                <a:ea typeface="+mn-ea"/>
                <a:cs typeface="+mn-cs"/>
              </a:rPr>
              <a:t> </a:t>
            </a:r>
            <a:r>
              <a:rPr lang="et-EE" sz="1200" i="1" kern="1200" dirty="0" err="1">
                <a:solidFill>
                  <a:schemeClr val="tx1"/>
                </a:solidFill>
                <a:effectLst/>
                <a:latin typeface="+mn-lt"/>
                <a:ea typeface="+mn-ea"/>
                <a:cs typeface="+mn-cs"/>
              </a:rPr>
              <a:t>привлекая</a:t>
            </a:r>
            <a:r>
              <a:rPr lang="et-EE" sz="1200" i="1" kern="1200" dirty="0">
                <a:solidFill>
                  <a:schemeClr val="tx1"/>
                </a:solidFill>
                <a:effectLst/>
                <a:latin typeface="+mn-lt"/>
                <a:ea typeface="+mn-ea"/>
                <a:cs typeface="+mn-cs"/>
              </a:rPr>
              <a:t> </a:t>
            </a:r>
            <a:r>
              <a:rPr lang="et-EE" sz="1200" i="1" kern="1200" dirty="0" err="1">
                <a:solidFill>
                  <a:schemeClr val="tx1"/>
                </a:solidFill>
                <a:effectLst/>
                <a:latin typeface="+mn-lt"/>
                <a:ea typeface="+mn-ea"/>
                <a:cs typeface="+mn-cs"/>
              </a:rPr>
              <a:t>также</a:t>
            </a:r>
            <a:r>
              <a:rPr lang="et-EE" sz="1200" i="1" kern="1200" dirty="0">
                <a:solidFill>
                  <a:schemeClr val="tx1"/>
                </a:solidFill>
                <a:effectLst/>
                <a:latin typeface="+mn-lt"/>
                <a:ea typeface="+mn-ea"/>
                <a:cs typeface="+mn-cs"/>
              </a:rPr>
              <a:t> </a:t>
            </a:r>
            <a:r>
              <a:rPr lang="et-EE" sz="1200" i="1" kern="1200" dirty="0" err="1">
                <a:solidFill>
                  <a:schemeClr val="tx1"/>
                </a:solidFill>
                <a:effectLst/>
                <a:latin typeface="+mn-lt"/>
                <a:ea typeface="+mn-ea"/>
                <a:cs typeface="+mn-cs"/>
              </a:rPr>
              <a:t>консультантов</a:t>
            </a:r>
            <a:r>
              <a:rPr lang="et-EE" sz="1200" i="1" kern="1200" dirty="0">
                <a:solidFill>
                  <a:schemeClr val="tx1"/>
                </a:solidFill>
                <a:effectLst/>
                <a:latin typeface="+mn-lt"/>
                <a:ea typeface="+mn-ea"/>
                <a:cs typeface="+mn-cs"/>
              </a:rPr>
              <a:t>, </a:t>
            </a:r>
            <a:r>
              <a:rPr lang="et-EE" sz="1200" i="1" kern="1200" dirty="0" err="1">
                <a:solidFill>
                  <a:schemeClr val="tx1"/>
                </a:solidFill>
                <a:effectLst/>
                <a:latin typeface="+mn-lt"/>
                <a:ea typeface="+mn-ea"/>
                <a:cs typeface="+mn-cs"/>
              </a:rPr>
              <a:t>которые</a:t>
            </a:r>
            <a:r>
              <a:rPr lang="et-EE" sz="1200" i="1" kern="1200" dirty="0">
                <a:solidFill>
                  <a:schemeClr val="tx1"/>
                </a:solidFill>
                <a:effectLst/>
                <a:latin typeface="+mn-lt"/>
                <a:ea typeface="+mn-ea"/>
                <a:cs typeface="+mn-cs"/>
              </a:rPr>
              <a:t> </a:t>
            </a:r>
            <a:r>
              <a:rPr lang="et-EE" sz="1200" i="1" kern="1200" dirty="0" err="1">
                <a:solidFill>
                  <a:schemeClr val="tx1"/>
                </a:solidFill>
                <a:effectLst/>
                <a:latin typeface="+mn-lt"/>
                <a:ea typeface="+mn-ea"/>
                <a:cs typeface="+mn-cs"/>
              </a:rPr>
              <a:t>консультируют</a:t>
            </a:r>
            <a:r>
              <a:rPr lang="et-EE" sz="1200" i="1" kern="1200" dirty="0">
                <a:solidFill>
                  <a:schemeClr val="tx1"/>
                </a:solidFill>
                <a:effectLst/>
                <a:latin typeface="+mn-lt"/>
                <a:ea typeface="+mn-ea"/>
                <a:cs typeface="+mn-cs"/>
              </a:rPr>
              <a:t> </a:t>
            </a:r>
            <a:r>
              <a:rPr lang="et-EE" sz="1200" i="1" kern="1200" dirty="0" err="1">
                <a:solidFill>
                  <a:schemeClr val="tx1"/>
                </a:solidFill>
                <a:effectLst/>
                <a:latin typeface="+mn-lt"/>
                <a:ea typeface="+mn-ea"/>
                <a:cs typeface="+mn-cs"/>
              </a:rPr>
              <a:t>на</a:t>
            </a:r>
            <a:r>
              <a:rPr lang="et-EE" sz="1200" i="1" kern="1200" dirty="0">
                <a:solidFill>
                  <a:schemeClr val="tx1"/>
                </a:solidFill>
                <a:effectLst/>
                <a:latin typeface="+mn-lt"/>
                <a:ea typeface="+mn-ea"/>
                <a:cs typeface="+mn-cs"/>
              </a:rPr>
              <a:t> </a:t>
            </a:r>
            <a:r>
              <a:rPr lang="et-EE" sz="1200" i="1" kern="1200" dirty="0" err="1">
                <a:solidFill>
                  <a:schemeClr val="tx1"/>
                </a:solidFill>
                <a:effectLst/>
                <a:latin typeface="+mn-lt"/>
                <a:ea typeface="+mn-ea"/>
                <a:cs typeface="+mn-cs"/>
              </a:rPr>
              <a:t>основе</a:t>
            </a:r>
            <a:r>
              <a:rPr lang="et-EE" sz="1200" i="1" kern="1200" dirty="0">
                <a:solidFill>
                  <a:schemeClr val="tx1"/>
                </a:solidFill>
                <a:effectLst/>
                <a:latin typeface="+mn-lt"/>
                <a:ea typeface="+mn-ea"/>
                <a:cs typeface="+mn-cs"/>
              </a:rPr>
              <a:t> </a:t>
            </a:r>
            <a:r>
              <a:rPr lang="et-EE" sz="1200" i="1" kern="1200" dirty="0" err="1">
                <a:solidFill>
                  <a:schemeClr val="tx1"/>
                </a:solidFill>
                <a:effectLst/>
                <a:latin typeface="+mn-lt"/>
                <a:ea typeface="+mn-ea"/>
                <a:cs typeface="+mn-cs"/>
              </a:rPr>
              <a:t>своего</a:t>
            </a:r>
            <a:r>
              <a:rPr lang="et-EE" sz="1200" i="1" kern="1200" dirty="0">
                <a:solidFill>
                  <a:schemeClr val="tx1"/>
                </a:solidFill>
                <a:effectLst/>
                <a:latin typeface="+mn-lt"/>
                <a:ea typeface="+mn-ea"/>
                <a:cs typeface="+mn-cs"/>
              </a:rPr>
              <a:t> </a:t>
            </a:r>
            <a:r>
              <a:rPr lang="et-EE" sz="1200" i="1" kern="1200" dirty="0" err="1">
                <a:solidFill>
                  <a:schemeClr val="tx1"/>
                </a:solidFill>
                <a:effectLst/>
                <a:latin typeface="+mn-lt"/>
                <a:ea typeface="+mn-ea"/>
                <a:cs typeface="+mn-cs"/>
              </a:rPr>
              <a:t>опыта</a:t>
            </a:r>
            <a:r>
              <a:rPr lang="et-EE" sz="1200" i="1" kern="1200" dirty="0">
                <a:solidFill>
                  <a:schemeClr val="tx1"/>
                </a:solidFill>
                <a:effectLst/>
                <a:latin typeface="+mn-lt"/>
                <a:ea typeface="+mn-ea"/>
                <a:cs typeface="+mn-cs"/>
              </a:rPr>
              <a:t>, </a:t>
            </a:r>
            <a:r>
              <a:rPr lang="et-EE" sz="1200" i="1" kern="1200" dirty="0" err="1">
                <a:solidFill>
                  <a:schemeClr val="tx1"/>
                </a:solidFill>
                <a:effectLst/>
                <a:latin typeface="+mn-lt"/>
                <a:ea typeface="+mn-ea"/>
                <a:cs typeface="+mn-cs"/>
              </a:rPr>
              <a:t>сурдопереводчиков</a:t>
            </a:r>
            <a:r>
              <a:rPr lang="et-EE" sz="1200" i="1" kern="1200" dirty="0">
                <a:solidFill>
                  <a:schemeClr val="tx1"/>
                </a:solidFill>
                <a:effectLst/>
                <a:latin typeface="+mn-lt"/>
                <a:ea typeface="+mn-ea"/>
                <a:cs typeface="+mn-cs"/>
              </a:rPr>
              <a:t> </a:t>
            </a:r>
            <a:r>
              <a:rPr lang="et-EE" sz="1200" i="1" kern="1200" dirty="0" err="1">
                <a:solidFill>
                  <a:schemeClr val="tx1"/>
                </a:solidFill>
                <a:effectLst/>
                <a:latin typeface="+mn-lt"/>
                <a:ea typeface="+mn-ea"/>
                <a:cs typeface="+mn-cs"/>
              </a:rPr>
              <a:t>или</a:t>
            </a:r>
            <a:r>
              <a:rPr lang="et-EE" sz="1200" i="1" kern="1200" dirty="0">
                <a:solidFill>
                  <a:schemeClr val="tx1"/>
                </a:solidFill>
                <a:effectLst/>
                <a:latin typeface="+mn-lt"/>
                <a:ea typeface="+mn-ea"/>
                <a:cs typeface="+mn-cs"/>
              </a:rPr>
              <a:t> </a:t>
            </a:r>
            <a:r>
              <a:rPr lang="et-EE" sz="1200" i="1" kern="1200" dirty="0" err="1">
                <a:solidFill>
                  <a:schemeClr val="tx1"/>
                </a:solidFill>
                <a:effectLst/>
                <a:latin typeface="+mn-lt"/>
                <a:ea typeface="+mn-ea"/>
                <a:cs typeface="+mn-cs"/>
              </a:rPr>
              <a:t>письменных</a:t>
            </a:r>
            <a:r>
              <a:rPr lang="et-EE" sz="1200" i="1" kern="1200" dirty="0">
                <a:solidFill>
                  <a:schemeClr val="tx1"/>
                </a:solidFill>
                <a:effectLst/>
                <a:latin typeface="+mn-lt"/>
                <a:ea typeface="+mn-ea"/>
                <a:cs typeface="+mn-cs"/>
              </a:rPr>
              <a:t> </a:t>
            </a:r>
            <a:r>
              <a:rPr lang="et-EE" sz="1200" i="1" kern="1200" dirty="0" err="1">
                <a:solidFill>
                  <a:schemeClr val="tx1"/>
                </a:solidFill>
                <a:effectLst/>
                <a:latin typeface="+mn-lt"/>
                <a:ea typeface="+mn-ea"/>
                <a:cs typeface="+mn-cs"/>
              </a:rPr>
              <a:t>переводчиков</a:t>
            </a:r>
            <a:r>
              <a:rPr lang="et-EE" sz="1200" i="1" kern="1200" dirty="0">
                <a:solidFill>
                  <a:schemeClr val="tx1"/>
                </a:solidFill>
                <a:effectLst/>
                <a:latin typeface="+mn-lt"/>
                <a:ea typeface="+mn-ea"/>
                <a:cs typeface="+mn-cs"/>
              </a:rPr>
              <a:t>, </a:t>
            </a:r>
            <a:r>
              <a:rPr lang="et-EE" sz="1200" i="1" kern="1200" dirty="0" err="1">
                <a:solidFill>
                  <a:schemeClr val="tx1"/>
                </a:solidFill>
                <a:effectLst/>
                <a:latin typeface="+mn-lt"/>
                <a:ea typeface="+mn-ea"/>
                <a:cs typeface="+mn-cs"/>
              </a:rPr>
              <a:t>специалистов</a:t>
            </a:r>
            <a:r>
              <a:rPr lang="et-EE" sz="1200" i="1" kern="1200" dirty="0">
                <a:solidFill>
                  <a:schemeClr val="tx1"/>
                </a:solidFill>
                <a:effectLst/>
                <a:latin typeface="+mn-lt"/>
                <a:ea typeface="+mn-ea"/>
                <a:cs typeface="+mn-cs"/>
              </a:rPr>
              <a:t> </a:t>
            </a:r>
            <a:r>
              <a:rPr lang="et-EE" sz="1200" i="1" kern="1200" dirty="0" err="1">
                <a:solidFill>
                  <a:schemeClr val="tx1"/>
                </a:solidFill>
                <a:effectLst/>
                <a:latin typeface="+mn-lt"/>
                <a:ea typeface="+mn-ea"/>
                <a:cs typeface="+mn-cs"/>
              </a:rPr>
              <a:t>по</a:t>
            </a:r>
            <a:r>
              <a:rPr lang="et-EE" sz="1200" i="1" kern="1200" dirty="0">
                <a:solidFill>
                  <a:schemeClr val="tx1"/>
                </a:solidFill>
                <a:effectLst/>
                <a:latin typeface="+mn-lt"/>
                <a:ea typeface="+mn-ea"/>
                <a:cs typeface="+mn-cs"/>
              </a:rPr>
              <a:t> </a:t>
            </a:r>
            <a:r>
              <a:rPr lang="et-EE" sz="1200" i="1" kern="1200" dirty="0" err="1">
                <a:solidFill>
                  <a:schemeClr val="tx1"/>
                </a:solidFill>
                <a:effectLst/>
                <a:latin typeface="+mn-lt"/>
                <a:ea typeface="+mn-ea"/>
                <a:cs typeface="+mn-cs"/>
              </a:rPr>
              <a:t>данной</a:t>
            </a:r>
            <a:r>
              <a:rPr lang="et-EE" sz="1200" i="1" kern="1200" dirty="0">
                <a:solidFill>
                  <a:schemeClr val="tx1"/>
                </a:solidFill>
                <a:effectLst/>
                <a:latin typeface="+mn-lt"/>
                <a:ea typeface="+mn-ea"/>
                <a:cs typeface="+mn-cs"/>
              </a:rPr>
              <a:t> </a:t>
            </a:r>
            <a:r>
              <a:rPr lang="et-EE" sz="1200" i="1" kern="1200" dirty="0" err="1">
                <a:solidFill>
                  <a:schemeClr val="tx1"/>
                </a:solidFill>
                <a:effectLst/>
                <a:latin typeface="+mn-lt"/>
                <a:ea typeface="+mn-ea"/>
                <a:cs typeface="+mn-cs"/>
              </a:rPr>
              <a:t>особой</a:t>
            </a:r>
            <a:r>
              <a:rPr lang="et-EE" sz="1200" i="1" kern="1200" dirty="0">
                <a:solidFill>
                  <a:schemeClr val="tx1"/>
                </a:solidFill>
                <a:effectLst/>
                <a:latin typeface="+mn-lt"/>
                <a:ea typeface="+mn-ea"/>
                <a:cs typeface="+mn-cs"/>
              </a:rPr>
              <a:t> </a:t>
            </a:r>
            <a:r>
              <a:rPr lang="et-EE" sz="1200" i="1" kern="1200" dirty="0" err="1">
                <a:solidFill>
                  <a:schemeClr val="tx1"/>
                </a:solidFill>
                <a:effectLst/>
                <a:latin typeface="+mn-lt"/>
                <a:ea typeface="+mn-ea"/>
                <a:cs typeface="+mn-cs"/>
              </a:rPr>
              <a:t>потребности</a:t>
            </a:r>
            <a:r>
              <a:rPr lang="et-EE" sz="1200" i="1" kern="1200" dirty="0">
                <a:solidFill>
                  <a:schemeClr val="tx1"/>
                </a:solidFill>
                <a:effectLst/>
                <a:latin typeface="+mn-lt"/>
                <a:ea typeface="+mn-ea"/>
                <a:cs typeface="+mn-cs"/>
              </a:rPr>
              <a:t> (</a:t>
            </a:r>
            <a:r>
              <a:rPr lang="et-EE" sz="1200" i="1" kern="1200" dirty="0" err="1">
                <a:solidFill>
                  <a:schemeClr val="tx1"/>
                </a:solidFill>
                <a:effectLst/>
                <a:latin typeface="+mn-lt"/>
                <a:ea typeface="+mn-ea"/>
                <a:cs typeface="+mn-cs"/>
              </a:rPr>
              <a:t>врачи</a:t>
            </a:r>
            <a:r>
              <a:rPr lang="et-EE" sz="1200" i="1" kern="1200" dirty="0">
                <a:solidFill>
                  <a:schemeClr val="tx1"/>
                </a:solidFill>
                <a:effectLst/>
                <a:latin typeface="+mn-lt"/>
                <a:ea typeface="+mn-ea"/>
                <a:cs typeface="+mn-cs"/>
              </a:rPr>
              <a:t>, </a:t>
            </a:r>
            <a:r>
              <a:rPr lang="et-EE" sz="1200" i="1" kern="1200" dirty="0" err="1">
                <a:solidFill>
                  <a:schemeClr val="tx1"/>
                </a:solidFill>
                <a:effectLst/>
                <a:latin typeface="+mn-lt"/>
                <a:ea typeface="+mn-ea"/>
                <a:cs typeface="+mn-cs"/>
              </a:rPr>
              <a:t>психологи</a:t>
            </a:r>
            <a:r>
              <a:rPr lang="et-EE" sz="1200" i="1" kern="1200" dirty="0">
                <a:solidFill>
                  <a:schemeClr val="tx1"/>
                </a:solidFill>
                <a:effectLst/>
                <a:latin typeface="+mn-lt"/>
                <a:ea typeface="+mn-ea"/>
                <a:cs typeface="+mn-cs"/>
              </a:rPr>
              <a:t>, </a:t>
            </a:r>
            <a:r>
              <a:rPr lang="et-EE" sz="1200" i="1" kern="1200" dirty="0" err="1">
                <a:solidFill>
                  <a:schemeClr val="tx1"/>
                </a:solidFill>
                <a:effectLst/>
                <a:latin typeface="+mn-lt"/>
                <a:ea typeface="+mn-ea"/>
                <a:cs typeface="+mn-cs"/>
              </a:rPr>
              <a:t>консультанты</a:t>
            </a:r>
            <a:r>
              <a:rPr lang="et-EE" sz="1200" i="1" kern="1200" dirty="0">
                <a:solidFill>
                  <a:schemeClr val="tx1"/>
                </a:solidFill>
                <a:effectLst/>
                <a:latin typeface="+mn-lt"/>
                <a:ea typeface="+mn-ea"/>
                <a:cs typeface="+mn-cs"/>
              </a:rPr>
              <a:t> и </a:t>
            </a:r>
            <a:r>
              <a:rPr lang="et-EE" sz="1200" i="1" kern="1200" dirty="0" err="1">
                <a:solidFill>
                  <a:schemeClr val="tx1"/>
                </a:solidFill>
                <a:effectLst/>
                <a:latin typeface="+mn-lt"/>
                <a:ea typeface="+mn-ea"/>
                <a:cs typeface="+mn-cs"/>
              </a:rPr>
              <a:t>др</a:t>
            </a:r>
            <a:r>
              <a:rPr lang="et-EE" sz="1200" i="1" kern="1200" dirty="0">
                <a:solidFill>
                  <a:schemeClr val="tx1"/>
                </a:solidFill>
                <a:effectLst/>
                <a:latin typeface="+mn-lt"/>
                <a:ea typeface="+mn-ea"/>
                <a:cs typeface="+mn-cs"/>
              </a:rPr>
              <a:t>.) </a:t>
            </a:r>
            <a:r>
              <a:rPr lang="et-EE" sz="1200" i="1" kern="1200" dirty="0" err="1">
                <a:solidFill>
                  <a:schemeClr val="tx1"/>
                </a:solidFill>
                <a:effectLst/>
                <a:latin typeface="+mn-lt"/>
                <a:ea typeface="+mn-ea"/>
                <a:cs typeface="+mn-cs"/>
              </a:rPr>
              <a:t>или</a:t>
            </a:r>
            <a:r>
              <a:rPr lang="et-EE" sz="1200" i="1" kern="1200" dirty="0">
                <a:solidFill>
                  <a:schemeClr val="tx1"/>
                </a:solidFill>
                <a:effectLst/>
                <a:latin typeface="+mn-lt"/>
                <a:ea typeface="+mn-ea"/>
                <a:cs typeface="+mn-cs"/>
              </a:rPr>
              <a:t> </a:t>
            </a:r>
            <a:r>
              <a:rPr lang="et-EE" sz="1200" i="1" kern="1200" dirty="0" err="1">
                <a:solidFill>
                  <a:schemeClr val="tx1"/>
                </a:solidFill>
                <a:effectLst/>
                <a:latin typeface="+mn-lt"/>
                <a:ea typeface="+mn-ea"/>
                <a:cs typeface="+mn-cs"/>
              </a:rPr>
              <a:t>других</a:t>
            </a:r>
            <a:r>
              <a:rPr lang="et-EE" sz="1200" i="1" kern="1200" dirty="0">
                <a:solidFill>
                  <a:schemeClr val="tx1"/>
                </a:solidFill>
                <a:effectLst/>
                <a:latin typeface="+mn-lt"/>
                <a:ea typeface="+mn-ea"/>
                <a:cs typeface="+mn-cs"/>
              </a:rPr>
              <a:t> </a:t>
            </a:r>
            <a:r>
              <a:rPr lang="et-EE" sz="1200" i="1" kern="1200" dirty="0" err="1">
                <a:solidFill>
                  <a:schemeClr val="tx1"/>
                </a:solidFill>
                <a:effectLst/>
                <a:latin typeface="+mn-lt"/>
                <a:ea typeface="+mn-ea"/>
                <a:cs typeface="+mn-cs"/>
              </a:rPr>
              <a:t>специалистов</a:t>
            </a:r>
            <a:r>
              <a:rPr lang="et-EE" sz="1200" i="1" kern="1200" dirty="0">
                <a:solidFill>
                  <a:schemeClr val="tx1"/>
                </a:solidFill>
                <a:effectLst/>
                <a:latin typeface="+mn-lt"/>
                <a:ea typeface="+mn-ea"/>
                <a:cs typeface="+mn-cs"/>
              </a:rPr>
              <a:t>.</a:t>
            </a:r>
            <a:r>
              <a:rPr lang="ru-RU" sz="1200" i="1" kern="1200" dirty="0">
                <a:solidFill>
                  <a:schemeClr val="tx1"/>
                </a:solidFill>
                <a:effectLst/>
                <a:latin typeface="+mn-lt"/>
                <a:ea typeface="+mn-ea"/>
                <a:cs typeface="+mn-cs"/>
              </a:rPr>
              <a:t> </a:t>
            </a:r>
            <a:r>
              <a:rPr lang="et-EE" sz="1200" i="1" kern="1200" dirty="0" err="1">
                <a:solidFill>
                  <a:schemeClr val="tx1"/>
                </a:solidFill>
                <a:effectLst/>
                <a:latin typeface="+mn-lt"/>
                <a:ea typeface="+mn-ea"/>
                <a:cs typeface="+mn-cs"/>
              </a:rPr>
              <a:t>Уездные</a:t>
            </a:r>
            <a:r>
              <a:rPr lang="et-EE" sz="1200" i="1" kern="1200" dirty="0">
                <a:solidFill>
                  <a:schemeClr val="tx1"/>
                </a:solidFill>
                <a:effectLst/>
                <a:latin typeface="+mn-lt"/>
                <a:ea typeface="+mn-ea"/>
                <a:cs typeface="+mn-cs"/>
              </a:rPr>
              <a:t> </a:t>
            </a:r>
            <a:r>
              <a:rPr lang="et-EE" sz="1200" i="1" kern="1200" dirty="0" err="1">
                <a:solidFill>
                  <a:schemeClr val="tx1"/>
                </a:solidFill>
                <a:effectLst/>
                <a:latin typeface="+mn-lt"/>
                <a:ea typeface="+mn-ea"/>
                <a:cs typeface="+mn-cs"/>
              </a:rPr>
              <a:t>семинары</a:t>
            </a:r>
            <a:r>
              <a:rPr lang="et-EE" sz="1200" i="1" kern="1200" dirty="0">
                <a:solidFill>
                  <a:schemeClr val="tx1"/>
                </a:solidFill>
                <a:effectLst/>
                <a:latin typeface="+mn-lt"/>
                <a:ea typeface="+mn-ea"/>
                <a:cs typeface="+mn-cs"/>
              </a:rPr>
              <a:t> </a:t>
            </a:r>
            <a:r>
              <a:rPr lang="et-EE" sz="1200" i="1" kern="1200" dirty="0" err="1">
                <a:solidFill>
                  <a:schemeClr val="tx1"/>
                </a:solidFill>
                <a:effectLst/>
                <a:latin typeface="+mn-lt"/>
                <a:ea typeface="+mn-ea"/>
                <a:cs typeface="+mn-cs"/>
              </a:rPr>
              <a:t>открыты</a:t>
            </a:r>
            <a:r>
              <a:rPr lang="et-EE" sz="1200" i="1" kern="1200" dirty="0">
                <a:solidFill>
                  <a:schemeClr val="tx1"/>
                </a:solidFill>
                <a:effectLst/>
                <a:latin typeface="+mn-lt"/>
                <a:ea typeface="+mn-ea"/>
                <a:cs typeface="+mn-cs"/>
              </a:rPr>
              <a:t> </a:t>
            </a:r>
            <a:r>
              <a:rPr lang="et-EE" sz="1200" i="1" kern="1200" dirty="0" err="1">
                <a:solidFill>
                  <a:schemeClr val="tx1"/>
                </a:solidFill>
                <a:effectLst/>
                <a:latin typeface="+mn-lt"/>
                <a:ea typeface="+mn-ea"/>
                <a:cs typeface="+mn-cs"/>
              </a:rPr>
              <a:t>для</a:t>
            </a:r>
            <a:r>
              <a:rPr lang="et-EE" sz="1200" i="1" kern="1200" dirty="0">
                <a:solidFill>
                  <a:schemeClr val="tx1"/>
                </a:solidFill>
                <a:effectLst/>
                <a:latin typeface="+mn-lt"/>
                <a:ea typeface="+mn-ea"/>
                <a:cs typeface="+mn-cs"/>
              </a:rPr>
              <a:t> </a:t>
            </a:r>
            <a:r>
              <a:rPr lang="et-EE" sz="1200" i="1" kern="1200" dirty="0" err="1">
                <a:solidFill>
                  <a:schemeClr val="tx1"/>
                </a:solidFill>
                <a:effectLst/>
                <a:latin typeface="+mn-lt"/>
                <a:ea typeface="+mn-ea"/>
                <a:cs typeface="+mn-cs"/>
              </a:rPr>
              <a:t>всех</a:t>
            </a:r>
            <a:r>
              <a:rPr lang="et-EE" sz="1200" i="1" kern="1200" dirty="0">
                <a:solidFill>
                  <a:schemeClr val="tx1"/>
                </a:solidFill>
                <a:effectLst/>
                <a:latin typeface="+mn-lt"/>
                <a:ea typeface="+mn-ea"/>
                <a:cs typeface="+mn-cs"/>
              </a:rPr>
              <a:t> </a:t>
            </a:r>
            <a:r>
              <a:rPr lang="et-EE" sz="1200" i="1" kern="1200" dirty="0" err="1">
                <a:solidFill>
                  <a:schemeClr val="tx1"/>
                </a:solidFill>
                <a:effectLst/>
                <a:latin typeface="+mn-lt"/>
                <a:ea typeface="+mn-ea"/>
                <a:cs typeface="+mn-cs"/>
              </a:rPr>
              <a:t>работодателей</a:t>
            </a:r>
            <a:r>
              <a:rPr lang="et-EE" sz="1200" i="1" kern="1200" dirty="0">
                <a:solidFill>
                  <a:schemeClr val="tx1"/>
                </a:solidFill>
                <a:effectLst/>
                <a:latin typeface="+mn-lt"/>
                <a:ea typeface="+mn-ea"/>
                <a:cs typeface="+mn-cs"/>
              </a:rPr>
              <a:t>, </a:t>
            </a:r>
            <a:r>
              <a:rPr lang="et-EE" sz="1200" i="1" kern="1200" dirty="0" err="1">
                <a:solidFill>
                  <a:schemeClr val="tx1"/>
                </a:solidFill>
                <a:effectLst/>
                <a:latin typeface="+mn-lt"/>
                <a:ea typeface="+mn-ea"/>
                <a:cs typeface="+mn-cs"/>
              </a:rPr>
              <a:t>информация</a:t>
            </a:r>
            <a:r>
              <a:rPr lang="et-EE" sz="1200" i="1" kern="1200" dirty="0">
                <a:solidFill>
                  <a:schemeClr val="tx1"/>
                </a:solidFill>
                <a:effectLst/>
                <a:latin typeface="+mn-lt"/>
                <a:ea typeface="+mn-ea"/>
                <a:cs typeface="+mn-cs"/>
              </a:rPr>
              <a:t> о </a:t>
            </a:r>
            <a:r>
              <a:rPr lang="et-EE" sz="1200" i="1" kern="1200" dirty="0" err="1">
                <a:solidFill>
                  <a:schemeClr val="tx1"/>
                </a:solidFill>
                <a:effectLst/>
                <a:latin typeface="+mn-lt"/>
                <a:ea typeface="+mn-ea"/>
                <a:cs typeface="+mn-cs"/>
              </a:rPr>
              <a:t>мероприятии</a:t>
            </a:r>
            <a:r>
              <a:rPr lang="et-EE" sz="1200" i="1" kern="1200" dirty="0">
                <a:solidFill>
                  <a:schemeClr val="tx1"/>
                </a:solidFill>
                <a:effectLst/>
                <a:latin typeface="+mn-lt"/>
                <a:ea typeface="+mn-ea"/>
                <a:cs typeface="+mn-cs"/>
              </a:rPr>
              <a:t> </a:t>
            </a:r>
            <a:r>
              <a:rPr lang="et-EE" sz="1200" i="1" kern="1200" dirty="0" err="1">
                <a:solidFill>
                  <a:schemeClr val="tx1"/>
                </a:solidFill>
                <a:effectLst/>
                <a:latin typeface="+mn-lt"/>
                <a:ea typeface="+mn-ea"/>
                <a:cs typeface="+mn-cs"/>
              </a:rPr>
              <a:t>находится</a:t>
            </a:r>
            <a:r>
              <a:rPr lang="et-EE" sz="1200" i="1" kern="1200" dirty="0">
                <a:solidFill>
                  <a:schemeClr val="tx1"/>
                </a:solidFill>
                <a:effectLst/>
                <a:latin typeface="+mn-lt"/>
                <a:ea typeface="+mn-ea"/>
                <a:cs typeface="+mn-cs"/>
              </a:rPr>
              <a:t> в </a:t>
            </a:r>
            <a:r>
              <a:rPr lang="et-EE" sz="1200" i="1" kern="1200" dirty="0" err="1">
                <a:solidFill>
                  <a:schemeClr val="tx1"/>
                </a:solidFill>
                <a:effectLst/>
                <a:latin typeface="+mn-lt"/>
                <a:ea typeface="+mn-ea"/>
                <a:cs typeface="+mn-cs"/>
              </a:rPr>
              <a:t>открытом</a:t>
            </a:r>
            <a:r>
              <a:rPr lang="et-EE" sz="1200" i="1" kern="1200" dirty="0">
                <a:solidFill>
                  <a:schemeClr val="tx1"/>
                </a:solidFill>
                <a:effectLst/>
                <a:latin typeface="+mn-lt"/>
                <a:ea typeface="+mn-ea"/>
                <a:cs typeface="+mn-cs"/>
              </a:rPr>
              <a:t> </a:t>
            </a:r>
            <a:r>
              <a:rPr lang="et-EE" sz="1200" i="1" kern="1200" dirty="0" err="1">
                <a:solidFill>
                  <a:schemeClr val="tx1"/>
                </a:solidFill>
                <a:effectLst/>
                <a:latin typeface="+mn-lt"/>
                <a:ea typeface="+mn-ea"/>
                <a:cs typeface="+mn-cs"/>
              </a:rPr>
              <a:t>доступе</a:t>
            </a:r>
            <a:r>
              <a:rPr lang="et-EE" sz="1200" i="1" kern="1200" dirty="0">
                <a:solidFill>
                  <a:schemeClr val="tx1"/>
                </a:solidFill>
                <a:effectLst/>
                <a:latin typeface="+mn-lt"/>
                <a:ea typeface="+mn-ea"/>
                <a:cs typeface="+mn-cs"/>
              </a:rPr>
              <a:t>. </a:t>
            </a:r>
            <a:r>
              <a:rPr lang="et-EE" sz="1200" i="1" kern="1200" dirty="0" err="1">
                <a:solidFill>
                  <a:schemeClr val="tx1"/>
                </a:solidFill>
                <a:effectLst/>
                <a:latin typeface="+mn-lt"/>
                <a:ea typeface="+mn-ea"/>
                <a:cs typeface="+mn-cs"/>
              </a:rPr>
              <a:t>мероприятие</a:t>
            </a:r>
            <a:r>
              <a:rPr lang="et-EE" sz="1200" i="1" kern="1200" dirty="0">
                <a:solidFill>
                  <a:schemeClr val="tx1"/>
                </a:solidFill>
                <a:effectLst/>
                <a:latin typeface="+mn-lt"/>
                <a:ea typeface="+mn-ea"/>
                <a:cs typeface="+mn-cs"/>
              </a:rPr>
              <a:t> </a:t>
            </a:r>
            <a:r>
              <a:rPr lang="et-EE" sz="1200" i="1" kern="1200" dirty="0" err="1">
                <a:solidFill>
                  <a:schemeClr val="tx1"/>
                </a:solidFill>
                <a:effectLst/>
                <a:latin typeface="+mn-lt"/>
                <a:ea typeface="+mn-ea"/>
                <a:cs typeface="+mn-cs"/>
              </a:rPr>
              <a:t>прежде</a:t>
            </a:r>
            <a:r>
              <a:rPr lang="et-EE" sz="1200" i="1" kern="1200" dirty="0">
                <a:solidFill>
                  <a:schemeClr val="tx1"/>
                </a:solidFill>
                <a:effectLst/>
                <a:latin typeface="+mn-lt"/>
                <a:ea typeface="+mn-ea"/>
                <a:cs typeface="+mn-cs"/>
              </a:rPr>
              <a:t> </a:t>
            </a:r>
            <a:r>
              <a:rPr lang="et-EE" sz="1200" i="1" kern="1200" dirty="0" err="1">
                <a:solidFill>
                  <a:schemeClr val="tx1"/>
                </a:solidFill>
                <a:effectLst/>
                <a:latin typeface="+mn-lt"/>
                <a:ea typeface="+mn-ea"/>
                <a:cs typeface="+mn-cs"/>
              </a:rPr>
              <a:t>всего</a:t>
            </a:r>
            <a:r>
              <a:rPr lang="et-EE" sz="1200" i="1" kern="1200" dirty="0">
                <a:solidFill>
                  <a:schemeClr val="tx1"/>
                </a:solidFill>
                <a:effectLst/>
                <a:latin typeface="+mn-lt"/>
                <a:ea typeface="+mn-ea"/>
                <a:cs typeface="+mn-cs"/>
              </a:rPr>
              <a:t> </a:t>
            </a:r>
            <a:r>
              <a:rPr lang="et-EE" sz="1200" i="1" kern="1200" dirty="0" err="1">
                <a:solidFill>
                  <a:schemeClr val="tx1"/>
                </a:solidFill>
                <a:effectLst/>
                <a:latin typeface="+mn-lt"/>
                <a:ea typeface="+mn-ea"/>
                <a:cs typeface="+mn-cs"/>
              </a:rPr>
              <a:t>помогает</a:t>
            </a:r>
            <a:r>
              <a:rPr lang="et-EE" sz="1200" i="1" kern="1200" dirty="0">
                <a:solidFill>
                  <a:schemeClr val="tx1"/>
                </a:solidFill>
                <a:effectLst/>
                <a:latin typeface="+mn-lt"/>
                <a:ea typeface="+mn-ea"/>
                <a:cs typeface="+mn-cs"/>
              </a:rPr>
              <a:t> </a:t>
            </a:r>
            <a:r>
              <a:rPr lang="et-EE" sz="1200" i="1" kern="1200" dirty="0" err="1">
                <a:solidFill>
                  <a:schemeClr val="tx1"/>
                </a:solidFill>
                <a:effectLst/>
                <a:latin typeface="+mn-lt"/>
                <a:ea typeface="+mn-ea"/>
                <a:cs typeface="+mn-cs"/>
              </a:rPr>
              <a:t>решить</a:t>
            </a:r>
            <a:r>
              <a:rPr lang="et-EE" sz="1200" i="1" kern="1200" dirty="0">
                <a:solidFill>
                  <a:schemeClr val="tx1"/>
                </a:solidFill>
                <a:effectLst/>
                <a:latin typeface="+mn-lt"/>
                <a:ea typeface="+mn-ea"/>
                <a:cs typeface="+mn-cs"/>
              </a:rPr>
              <a:t> </a:t>
            </a:r>
            <a:r>
              <a:rPr lang="et-EE" sz="1200" i="1" kern="1200" dirty="0" err="1">
                <a:solidFill>
                  <a:schemeClr val="tx1"/>
                </a:solidFill>
                <a:effectLst/>
                <a:latin typeface="+mn-lt"/>
                <a:ea typeface="+mn-ea"/>
                <a:cs typeface="+mn-cs"/>
              </a:rPr>
              <a:t>первоначальные</a:t>
            </a:r>
            <a:r>
              <a:rPr lang="et-EE" sz="1200" i="1" kern="1200" dirty="0">
                <a:solidFill>
                  <a:schemeClr val="tx1"/>
                </a:solidFill>
                <a:effectLst/>
                <a:latin typeface="+mn-lt"/>
                <a:ea typeface="+mn-ea"/>
                <a:cs typeface="+mn-cs"/>
              </a:rPr>
              <a:t> </a:t>
            </a:r>
            <a:r>
              <a:rPr lang="et-EE" sz="1200" i="1" kern="1200" dirty="0" err="1">
                <a:solidFill>
                  <a:schemeClr val="tx1"/>
                </a:solidFill>
                <a:effectLst/>
                <a:latin typeface="+mn-lt"/>
                <a:ea typeface="+mn-ea"/>
                <a:cs typeface="+mn-cs"/>
              </a:rPr>
              <a:t>проблемы</a:t>
            </a:r>
            <a:r>
              <a:rPr lang="et-EE" sz="1200" i="1" kern="1200" dirty="0">
                <a:solidFill>
                  <a:schemeClr val="tx1"/>
                </a:solidFill>
                <a:effectLst/>
                <a:latin typeface="+mn-lt"/>
                <a:ea typeface="+mn-ea"/>
                <a:cs typeface="+mn-cs"/>
              </a:rPr>
              <a:t>, </a:t>
            </a:r>
            <a:r>
              <a:rPr lang="et-EE" sz="1200" i="1" kern="1200" dirty="0" err="1">
                <a:solidFill>
                  <a:schemeClr val="tx1"/>
                </a:solidFill>
                <a:effectLst/>
                <a:latin typeface="+mn-lt"/>
                <a:ea typeface="+mn-ea"/>
                <a:cs typeface="+mn-cs"/>
              </a:rPr>
              <a:t>которые</a:t>
            </a:r>
            <a:r>
              <a:rPr lang="et-EE" sz="1200" i="1" kern="1200" dirty="0">
                <a:solidFill>
                  <a:schemeClr val="tx1"/>
                </a:solidFill>
                <a:effectLst/>
                <a:latin typeface="+mn-lt"/>
                <a:ea typeface="+mn-ea"/>
                <a:cs typeface="+mn-cs"/>
              </a:rPr>
              <a:t> </a:t>
            </a:r>
            <a:r>
              <a:rPr lang="et-EE" sz="1200" i="1" kern="1200" dirty="0" err="1">
                <a:solidFill>
                  <a:schemeClr val="tx1"/>
                </a:solidFill>
                <a:effectLst/>
                <a:latin typeface="+mn-lt"/>
                <a:ea typeface="+mn-ea"/>
                <a:cs typeface="+mn-cs"/>
              </a:rPr>
              <a:t>могут</a:t>
            </a:r>
            <a:r>
              <a:rPr lang="et-EE" sz="1200" i="1" kern="1200" dirty="0">
                <a:solidFill>
                  <a:schemeClr val="tx1"/>
                </a:solidFill>
                <a:effectLst/>
                <a:latin typeface="+mn-lt"/>
                <a:ea typeface="+mn-ea"/>
                <a:cs typeface="+mn-cs"/>
              </a:rPr>
              <a:t> </a:t>
            </a:r>
            <a:r>
              <a:rPr lang="et-EE" sz="1200" i="1" kern="1200" dirty="0" err="1">
                <a:solidFill>
                  <a:schemeClr val="tx1"/>
                </a:solidFill>
                <a:effectLst/>
                <a:latin typeface="+mn-lt"/>
                <a:ea typeface="+mn-ea"/>
                <a:cs typeface="+mn-cs"/>
              </a:rPr>
              <a:t>возникнуть</a:t>
            </a:r>
            <a:r>
              <a:rPr lang="et-EE" sz="1200" i="1" kern="1200" dirty="0">
                <a:solidFill>
                  <a:schemeClr val="tx1"/>
                </a:solidFill>
                <a:effectLst/>
                <a:latin typeface="+mn-lt"/>
                <a:ea typeface="+mn-ea"/>
                <a:cs typeface="+mn-cs"/>
              </a:rPr>
              <a:t> </a:t>
            </a:r>
            <a:r>
              <a:rPr lang="et-EE" sz="1200" i="1" kern="1200" dirty="0" err="1">
                <a:solidFill>
                  <a:schemeClr val="tx1"/>
                </a:solidFill>
                <a:effectLst/>
                <a:latin typeface="+mn-lt"/>
                <a:ea typeface="+mn-ea"/>
                <a:cs typeface="+mn-cs"/>
              </a:rPr>
              <a:t>при</a:t>
            </a:r>
            <a:r>
              <a:rPr lang="et-EE" sz="1200" i="1" kern="1200" dirty="0">
                <a:solidFill>
                  <a:schemeClr val="tx1"/>
                </a:solidFill>
                <a:effectLst/>
                <a:latin typeface="+mn-lt"/>
                <a:ea typeface="+mn-ea"/>
                <a:cs typeface="+mn-cs"/>
              </a:rPr>
              <a:t> </a:t>
            </a:r>
            <a:r>
              <a:rPr lang="et-EE" sz="1200" i="1" kern="1200" dirty="0" err="1">
                <a:solidFill>
                  <a:schemeClr val="tx1"/>
                </a:solidFill>
                <a:effectLst/>
                <a:latin typeface="+mn-lt"/>
                <a:ea typeface="+mn-ea"/>
                <a:cs typeface="+mn-cs"/>
              </a:rPr>
              <a:t>общении</a:t>
            </a:r>
            <a:r>
              <a:rPr lang="et-EE" sz="1200" i="1" kern="1200" dirty="0">
                <a:solidFill>
                  <a:schemeClr val="tx1"/>
                </a:solidFill>
                <a:effectLst/>
                <a:latin typeface="+mn-lt"/>
                <a:ea typeface="+mn-ea"/>
                <a:cs typeface="+mn-cs"/>
              </a:rPr>
              <a:t> и </a:t>
            </a:r>
            <a:r>
              <a:rPr lang="et-EE" sz="1200" i="1" kern="1200" dirty="0" err="1">
                <a:solidFill>
                  <a:schemeClr val="tx1"/>
                </a:solidFill>
                <a:effectLst/>
                <a:latin typeface="+mn-lt"/>
                <a:ea typeface="+mn-ea"/>
                <a:cs typeface="+mn-cs"/>
              </a:rPr>
              <a:t>при</a:t>
            </a:r>
            <a:r>
              <a:rPr lang="et-EE" sz="1200" i="1" kern="1200" dirty="0">
                <a:solidFill>
                  <a:schemeClr val="tx1"/>
                </a:solidFill>
                <a:effectLst/>
                <a:latin typeface="+mn-lt"/>
                <a:ea typeface="+mn-ea"/>
                <a:cs typeface="+mn-cs"/>
              </a:rPr>
              <a:t> </a:t>
            </a:r>
            <a:r>
              <a:rPr lang="et-EE" sz="1200" i="1" kern="1200" dirty="0" err="1">
                <a:solidFill>
                  <a:schemeClr val="tx1"/>
                </a:solidFill>
                <a:effectLst/>
                <a:latin typeface="+mn-lt"/>
                <a:ea typeface="+mn-ea"/>
                <a:cs typeface="+mn-cs"/>
              </a:rPr>
              <a:t>руководстве</a:t>
            </a:r>
            <a:r>
              <a:rPr lang="et-EE" sz="1200" i="1" kern="1200" dirty="0">
                <a:solidFill>
                  <a:schemeClr val="tx1"/>
                </a:solidFill>
                <a:effectLst/>
                <a:latin typeface="+mn-lt"/>
                <a:ea typeface="+mn-ea"/>
                <a:cs typeface="+mn-cs"/>
              </a:rPr>
              <a:t> в </a:t>
            </a:r>
            <a:r>
              <a:rPr lang="et-EE" sz="1200" i="1" kern="1200" dirty="0" err="1">
                <a:solidFill>
                  <a:schemeClr val="tx1"/>
                </a:solidFill>
                <a:effectLst/>
                <a:latin typeface="+mn-lt"/>
                <a:ea typeface="+mn-ea"/>
                <a:cs typeface="+mn-cs"/>
              </a:rPr>
              <a:t>работе</a:t>
            </a:r>
            <a:r>
              <a:rPr lang="et-EE" sz="1200" i="1" kern="1200" dirty="0">
                <a:solidFill>
                  <a:schemeClr val="tx1"/>
                </a:solidFill>
                <a:effectLst/>
                <a:latin typeface="+mn-lt"/>
                <a:ea typeface="+mn-ea"/>
                <a:cs typeface="+mn-cs"/>
              </a:rPr>
              <a:t> с </a:t>
            </a:r>
            <a:r>
              <a:rPr lang="et-EE" sz="1200" i="1" kern="1200" dirty="0" err="1">
                <a:solidFill>
                  <a:schemeClr val="tx1"/>
                </a:solidFill>
                <a:effectLst/>
                <a:latin typeface="+mn-lt"/>
                <a:ea typeface="+mn-ea"/>
                <a:cs typeface="+mn-cs"/>
              </a:rPr>
              <a:t>человеком</a:t>
            </a:r>
            <a:r>
              <a:rPr lang="et-EE" sz="1200" i="1" kern="1200" dirty="0">
                <a:solidFill>
                  <a:schemeClr val="tx1"/>
                </a:solidFill>
                <a:effectLst/>
                <a:latin typeface="+mn-lt"/>
                <a:ea typeface="+mn-ea"/>
                <a:cs typeface="+mn-cs"/>
              </a:rPr>
              <a:t> с </a:t>
            </a:r>
            <a:r>
              <a:rPr lang="et-EE" sz="1200" i="1" kern="1200" dirty="0" err="1">
                <a:solidFill>
                  <a:schemeClr val="tx1"/>
                </a:solidFill>
                <a:effectLst/>
                <a:latin typeface="+mn-lt"/>
                <a:ea typeface="+mn-ea"/>
                <a:cs typeface="+mn-cs"/>
              </a:rPr>
              <a:t>пониженной</a:t>
            </a:r>
            <a:r>
              <a:rPr lang="et-EE" sz="1200" i="1" kern="1200" dirty="0">
                <a:solidFill>
                  <a:schemeClr val="tx1"/>
                </a:solidFill>
                <a:effectLst/>
                <a:latin typeface="+mn-lt"/>
                <a:ea typeface="+mn-ea"/>
                <a:cs typeface="+mn-cs"/>
              </a:rPr>
              <a:t> </a:t>
            </a:r>
            <a:r>
              <a:rPr lang="et-EE" sz="1200" i="1" kern="1200" dirty="0" err="1">
                <a:solidFill>
                  <a:schemeClr val="tx1"/>
                </a:solidFill>
                <a:effectLst/>
                <a:latin typeface="+mn-lt"/>
                <a:ea typeface="+mn-ea"/>
                <a:cs typeface="+mn-cs"/>
              </a:rPr>
              <a:t>трудоспособностью</a:t>
            </a:r>
            <a:r>
              <a:rPr lang="et-EE" sz="1200" i="1" kern="1200" dirty="0">
                <a:solidFill>
                  <a:schemeClr val="tx1"/>
                </a:solidFill>
                <a:effectLst/>
                <a:latin typeface="+mn-lt"/>
                <a:ea typeface="+mn-ea"/>
                <a:cs typeface="+mn-cs"/>
              </a:rPr>
              <a:t>. </a:t>
            </a:r>
            <a:r>
              <a:rPr lang="et-EE" sz="1200" i="1" kern="1200" dirty="0" err="1">
                <a:solidFill>
                  <a:schemeClr val="tx1"/>
                </a:solidFill>
                <a:effectLst/>
                <a:latin typeface="+mn-lt"/>
                <a:ea typeface="+mn-ea"/>
                <a:cs typeface="+mn-cs"/>
              </a:rPr>
              <a:t>Кроме</a:t>
            </a:r>
            <a:r>
              <a:rPr lang="et-EE" sz="1200" i="1" kern="1200" dirty="0">
                <a:solidFill>
                  <a:schemeClr val="tx1"/>
                </a:solidFill>
                <a:effectLst/>
                <a:latin typeface="+mn-lt"/>
                <a:ea typeface="+mn-ea"/>
                <a:cs typeface="+mn-cs"/>
              </a:rPr>
              <a:t> </a:t>
            </a:r>
            <a:r>
              <a:rPr lang="et-EE" sz="1200" i="1" kern="1200" dirty="0" err="1">
                <a:solidFill>
                  <a:schemeClr val="tx1"/>
                </a:solidFill>
                <a:effectLst/>
                <a:latin typeface="+mn-lt"/>
                <a:ea typeface="+mn-ea"/>
                <a:cs typeface="+mn-cs"/>
              </a:rPr>
              <a:t>того</a:t>
            </a:r>
            <a:r>
              <a:rPr lang="et-EE" sz="1200" i="1" kern="1200" dirty="0">
                <a:solidFill>
                  <a:schemeClr val="tx1"/>
                </a:solidFill>
                <a:effectLst/>
                <a:latin typeface="+mn-lt"/>
                <a:ea typeface="+mn-ea"/>
                <a:cs typeface="+mn-cs"/>
              </a:rPr>
              <a:t>, </a:t>
            </a:r>
            <a:r>
              <a:rPr lang="et-EE" sz="1200" i="1" kern="1200" dirty="0" err="1">
                <a:solidFill>
                  <a:schemeClr val="tx1"/>
                </a:solidFill>
                <a:effectLst/>
                <a:latin typeface="+mn-lt"/>
                <a:ea typeface="+mn-ea"/>
                <a:cs typeface="+mn-cs"/>
              </a:rPr>
              <a:t>на</a:t>
            </a:r>
            <a:r>
              <a:rPr lang="et-EE" sz="1200" i="1" kern="1200" dirty="0">
                <a:solidFill>
                  <a:schemeClr val="tx1"/>
                </a:solidFill>
                <a:effectLst/>
                <a:latin typeface="+mn-lt"/>
                <a:ea typeface="+mn-ea"/>
                <a:cs typeface="+mn-cs"/>
              </a:rPr>
              <a:t> </a:t>
            </a:r>
            <a:r>
              <a:rPr lang="et-EE" sz="1200" i="1" kern="1200" dirty="0" err="1">
                <a:solidFill>
                  <a:schemeClr val="tx1"/>
                </a:solidFill>
                <a:effectLst/>
                <a:latin typeface="+mn-lt"/>
                <a:ea typeface="+mn-ea"/>
                <a:cs typeface="+mn-cs"/>
              </a:rPr>
              <a:t>информационном</a:t>
            </a:r>
            <a:r>
              <a:rPr lang="et-EE" sz="1200" i="1" kern="1200" dirty="0">
                <a:solidFill>
                  <a:schemeClr val="tx1"/>
                </a:solidFill>
                <a:effectLst/>
                <a:latin typeface="+mn-lt"/>
                <a:ea typeface="+mn-ea"/>
                <a:cs typeface="+mn-cs"/>
              </a:rPr>
              <a:t> </a:t>
            </a:r>
            <a:r>
              <a:rPr lang="et-EE" sz="1200" i="1" kern="1200" dirty="0" err="1">
                <a:solidFill>
                  <a:schemeClr val="tx1"/>
                </a:solidFill>
                <a:effectLst/>
                <a:latin typeface="+mn-lt"/>
                <a:ea typeface="+mn-ea"/>
                <a:cs typeface="+mn-cs"/>
              </a:rPr>
              <a:t>мероприятии</a:t>
            </a:r>
            <a:r>
              <a:rPr lang="et-EE" sz="1200" i="1" kern="1200" dirty="0">
                <a:solidFill>
                  <a:schemeClr val="tx1"/>
                </a:solidFill>
                <a:effectLst/>
                <a:latin typeface="+mn-lt"/>
                <a:ea typeface="+mn-ea"/>
                <a:cs typeface="+mn-cs"/>
              </a:rPr>
              <a:t> </a:t>
            </a:r>
            <a:r>
              <a:rPr lang="et-EE" sz="1200" i="1" kern="1200" dirty="0" err="1">
                <a:solidFill>
                  <a:schemeClr val="tx1"/>
                </a:solidFill>
                <a:effectLst/>
                <a:latin typeface="+mn-lt"/>
                <a:ea typeface="+mn-ea"/>
                <a:cs typeface="+mn-cs"/>
              </a:rPr>
              <a:t>даются</a:t>
            </a:r>
            <a:r>
              <a:rPr lang="et-EE" sz="1200" i="1" kern="1200" dirty="0">
                <a:solidFill>
                  <a:schemeClr val="tx1"/>
                </a:solidFill>
                <a:effectLst/>
                <a:latin typeface="+mn-lt"/>
                <a:ea typeface="+mn-ea"/>
                <a:cs typeface="+mn-cs"/>
              </a:rPr>
              <a:t> </a:t>
            </a:r>
            <a:r>
              <a:rPr lang="et-EE" sz="1200" i="1" kern="1200" dirty="0" err="1">
                <a:solidFill>
                  <a:schemeClr val="tx1"/>
                </a:solidFill>
                <a:effectLst/>
                <a:latin typeface="+mn-lt"/>
                <a:ea typeface="+mn-ea"/>
                <a:cs typeface="+mn-cs"/>
              </a:rPr>
              <a:t>практические</a:t>
            </a:r>
            <a:r>
              <a:rPr lang="et-EE" sz="1200" i="1" kern="1200" dirty="0">
                <a:solidFill>
                  <a:schemeClr val="tx1"/>
                </a:solidFill>
                <a:effectLst/>
                <a:latin typeface="+mn-lt"/>
                <a:ea typeface="+mn-ea"/>
                <a:cs typeface="+mn-cs"/>
              </a:rPr>
              <a:t> </a:t>
            </a:r>
            <a:r>
              <a:rPr lang="et-EE" sz="1200" i="1" kern="1200" dirty="0" err="1">
                <a:solidFill>
                  <a:schemeClr val="tx1"/>
                </a:solidFill>
                <a:effectLst/>
                <a:latin typeface="+mn-lt"/>
                <a:ea typeface="+mn-ea"/>
                <a:cs typeface="+mn-cs"/>
              </a:rPr>
              <a:t>знания</a:t>
            </a:r>
            <a:r>
              <a:rPr lang="et-EE" sz="1200" i="1" kern="1200" dirty="0">
                <a:solidFill>
                  <a:schemeClr val="tx1"/>
                </a:solidFill>
                <a:effectLst/>
                <a:latin typeface="+mn-lt"/>
                <a:ea typeface="+mn-ea"/>
                <a:cs typeface="+mn-cs"/>
              </a:rPr>
              <a:t> о </a:t>
            </a:r>
            <a:r>
              <a:rPr lang="et-EE" sz="1200" i="1" kern="1200" dirty="0" err="1">
                <a:solidFill>
                  <a:schemeClr val="tx1"/>
                </a:solidFill>
                <a:effectLst/>
                <a:latin typeface="+mn-lt"/>
                <a:ea typeface="+mn-ea"/>
                <a:cs typeface="+mn-cs"/>
              </a:rPr>
              <a:t>том</a:t>
            </a:r>
            <a:r>
              <a:rPr lang="et-EE" sz="1200" i="1" kern="1200" dirty="0">
                <a:solidFill>
                  <a:schemeClr val="tx1"/>
                </a:solidFill>
                <a:effectLst/>
                <a:latin typeface="+mn-lt"/>
                <a:ea typeface="+mn-ea"/>
                <a:cs typeface="+mn-cs"/>
              </a:rPr>
              <a:t> </a:t>
            </a:r>
            <a:r>
              <a:rPr lang="et-EE" sz="1200" i="1" kern="1200" dirty="0" err="1">
                <a:solidFill>
                  <a:schemeClr val="tx1"/>
                </a:solidFill>
                <a:effectLst/>
                <a:latin typeface="+mn-lt"/>
                <a:ea typeface="+mn-ea"/>
                <a:cs typeface="+mn-cs"/>
              </a:rPr>
              <a:t>как</a:t>
            </a:r>
            <a:r>
              <a:rPr lang="et-EE" sz="1200" i="1" kern="1200" dirty="0">
                <a:solidFill>
                  <a:schemeClr val="tx1"/>
                </a:solidFill>
                <a:effectLst/>
                <a:latin typeface="+mn-lt"/>
                <a:ea typeface="+mn-ea"/>
                <a:cs typeface="+mn-cs"/>
              </a:rPr>
              <a:t> </a:t>
            </a:r>
            <a:r>
              <a:rPr lang="et-EE" sz="1200" i="1" kern="1200" dirty="0" err="1">
                <a:solidFill>
                  <a:schemeClr val="tx1"/>
                </a:solidFill>
                <a:effectLst/>
                <a:latin typeface="+mn-lt"/>
                <a:ea typeface="+mn-ea"/>
                <a:cs typeface="+mn-cs"/>
              </a:rPr>
              <a:t>преодолеть</a:t>
            </a:r>
            <a:r>
              <a:rPr lang="et-EE" sz="1200" i="1" kern="1200" dirty="0">
                <a:solidFill>
                  <a:schemeClr val="tx1"/>
                </a:solidFill>
                <a:effectLst/>
                <a:latin typeface="+mn-lt"/>
                <a:ea typeface="+mn-ea"/>
                <a:cs typeface="+mn-cs"/>
              </a:rPr>
              <a:t> </a:t>
            </a:r>
            <a:r>
              <a:rPr lang="et-EE" sz="1200" i="1" kern="1200" dirty="0" err="1">
                <a:solidFill>
                  <a:schemeClr val="tx1"/>
                </a:solidFill>
                <a:effectLst/>
                <a:latin typeface="+mn-lt"/>
                <a:ea typeface="+mn-ea"/>
                <a:cs typeface="+mn-cs"/>
              </a:rPr>
              <a:t>различные</a:t>
            </a:r>
            <a:r>
              <a:rPr lang="et-EE" sz="1200" i="1" kern="1200" dirty="0">
                <a:solidFill>
                  <a:schemeClr val="tx1"/>
                </a:solidFill>
                <a:effectLst/>
                <a:latin typeface="+mn-lt"/>
                <a:ea typeface="+mn-ea"/>
                <a:cs typeface="+mn-cs"/>
              </a:rPr>
              <a:t> </a:t>
            </a:r>
            <a:r>
              <a:rPr lang="et-EE" sz="1200" i="1" kern="1200" dirty="0" err="1">
                <a:solidFill>
                  <a:schemeClr val="tx1"/>
                </a:solidFill>
                <a:effectLst/>
                <a:latin typeface="+mn-lt"/>
                <a:ea typeface="+mn-ea"/>
                <a:cs typeface="+mn-cs"/>
              </a:rPr>
              <a:t>препятствия</a:t>
            </a:r>
            <a:r>
              <a:rPr lang="et-EE" sz="1200" i="1" kern="1200" dirty="0">
                <a:solidFill>
                  <a:schemeClr val="tx1"/>
                </a:solidFill>
                <a:effectLst/>
                <a:latin typeface="+mn-lt"/>
                <a:ea typeface="+mn-ea"/>
                <a:cs typeface="+mn-cs"/>
              </a:rPr>
              <a:t> в </a:t>
            </a:r>
            <a:r>
              <a:rPr lang="et-EE" sz="1200" i="1" kern="1200" dirty="0" err="1">
                <a:solidFill>
                  <a:schemeClr val="tx1"/>
                </a:solidFill>
                <a:effectLst/>
                <a:latin typeface="+mn-lt"/>
                <a:ea typeface="+mn-ea"/>
                <a:cs typeface="+mn-cs"/>
              </a:rPr>
              <a:t>рабочих</a:t>
            </a:r>
            <a:r>
              <a:rPr lang="et-EE" sz="1200" i="1" kern="1200" dirty="0">
                <a:solidFill>
                  <a:schemeClr val="tx1"/>
                </a:solidFill>
                <a:effectLst/>
                <a:latin typeface="+mn-lt"/>
                <a:ea typeface="+mn-ea"/>
                <a:cs typeface="+mn-cs"/>
              </a:rPr>
              <a:t> </a:t>
            </a:r>
            <a:r>
              <a:rPr lang="et-EE" sz="1200" i="1" kern="1200" dirty="0" err="1">
                <a:solidFill>
                  <a:schemeClr val="tx1"/>
                </a:solidFill>
                <a:effectLst/>
                <a:latin typeface="+mn-lt"/>
                <a:ea typeface="+mn-ea"/>
                <a:cs typeface="+mn-cs"/>
              </a:rPr>
              <a:t>ситуациях</a:t>
            </a:r>
            <a:r>
              <a:rPr lang="et-EE" sz="1200" i="1" kern="1200" dirty="0">
                <a:solidFill>
                  <a:schemeClr val="tx1"/>
                </a:solidFill>
                <a:effectLst/>
                <a:latin typeface="+mn-lt"/>
                <a:ea typeface="+mn-ea"/>
                <a:cs typeface="+mn-cs"/>
              </a:rPr>
              <a:t> </a:t>
            </a:r>
            <a:r>
              <a:rPr lang="et-EE" sz="1200" i="1" kern="1200" dirty="0" err="1">
                <a:solidFill>
                  <a:schemeClr val="tx1"/>
                </a:solidFill>
                <a:effectLst/>
                <a:latin typeface="+mn-lt"/>
                <a:ea typeface="+mn-ea"/>
                <a:cs typeface="+mn-cs"/>
              </a:rPr>
              <a:t>при</a:t>
            </a:r>
            <a:r>
              <a:rPr lang="et-EE" sz="1200" i="1" kern="1200" dirty="0">
                <a:solidFill>
                  <a:schemeClr val="tx1"/>
                </a:solidFill>
                <a:effectLst/>
                <a:latin typeface="+mn-lt"/>
                <a:ea typeface="+mn-ea"/>
                <a:cs typeface="+mn-cs"/>
              </a:rPr>
              <a:t> </a:t>
            </a:r>
            <a:r>
              <a:rPr lang="et-EE" sz="1200" i="1" kern="1200" dirty="0" err="1">
                <a:solidFill>
                  <a:schemeClr val="tx1"/>
                </a:solidFill>
                <a:effectLst/>
                <a:latin typeface="+mn-lt"/>
                <a:ea typeface="+mn-ea"/>
                <a:cs typeface="+mn-cs"/>
              </a:rPr>
              <a:t>разных</a:t>
            </a:r>
            <a:r>
              <a:rPr lang="et-EE" sz="1200" i="1" kern="1200" dirty="0">
                <a:solidFill>
                  <a:schemeClr val="tx1"/>
                </a:solidFill>
                <a:effectLst/>
                <a:latin typeface="+mn-lt"/>
                <a:ea typeface="+mn-ea"/>
                <a:cs typeface="+mn-cs"/>
              </a:rPr>
              <a:t> </a:t>
            </a:r>
            <a:r>
              <a:rPr lang="et-EE" sz="1200" i="1" kern="1200" dirty="0" err="1">
                <a:solidFill>
                  <a:schemeClr val="tx1"/>
                </a:solidFill>
                <a:effectLst/>
                <a:latin typeface="+mn-lt"/>
                <a:ea typeface="+mn-ea"/>
                <a:cs typeface="+mn-cs"/>
              </a:rPr>
              <a:t>ограниченных</a:t>
            </a:r>
            <a:r>
              <a:rPr lang="et-EE" sz="1200" i="1" kern="1200" dirty="0">
                <a:solidFill>
                  <a:schemeClr val="tx1"/>
                </a:solidFill>
                <a:effectLst/>
                <a:latin typeface="+mn-lt"/>
                <a:ea typeface="+mn-ea"/>
                <a:cs typeface="+mn-cs"/>
              </a:rPr>
              <a:t> </a:t>
            </a:r>
            <a:r>
              <a:rPr lang="et-EE" sz="1200" i="1" kern="1200" dirty="0" err="1">
                <a:solidFill>
                  <a:schemeClr val="tx1"/>
                </a:solidFill>
                <a:effectLst/>
                <a:latin typeface="+mn-lt"/>
                <a:ea typeface="+mn-ea"/>
                <a:cs typeface="+mn-cs"/>
              </a:rPr>
              <a:t>возможностях</a:t>
            </a:r>
            <a:r>
              <a:rPr lang="et-EE" sz="1200" i="1" kern="1200" dirty="0">
                <a:solidFill>
                  <a:schemeClr val="tx1"/>
                </a:solidFill>
                <a:effectLst/>
                <a:latin typeface="+mn-lt"/>
                <a:ea typeface="+mn-ea"/>
                <a:cs typeface="+mn-cs"/>
              </a:rPr>
              <a:t> </a:t>
            </a:r>
            <a:r>
              <a:rPr lang="et-EE" sz="1200" i="1" kern="1200" dirty="0" err="1">
                <a:solidFill>
                  <a:schemeClr val="tx1"/>
                </a:solidFill>
                <a:effectLst/>
                <a:latin typeface="+mn-lt"/>
                <a:ea typeface="+mn-ea"/>
                <a:cs typeface="+mn-cs"/>
              </a:rPr>
              <a:t>работника</a:t>
            </a:r>
            <a:r>
              <a:rPr lang="et-EE" sz="1200" i="1" kern="1200" dirty="0">
                <a:solidFill>
                  <a:schemeClr val="tx1"/>
                </a:solidFill>
                <a:effectLst/>
                <a:latin typeface="+mn-lt"/>
                <a:ea typeface="+mn-ea"/>
                <a:cs typeface="+mn-cs"/>
              </a:rPr>
              <a:t>.</a:t>
            </a:r>
            <a:endParaRPr lang="et-EE"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t-EE" sz="1200" i="1" kern="1200" dirty="0" err="1">
                <a:solidFill>
                  <a:schemeClr val="tx1"/>
                </a:solidFill>
                <a:effectLst/>
                <a:latin typeface="+mn-lt"/>
                <a:ea typeface="+mn-ea"/>
                <a:cs typeface="+mn-cs"/>
              </a:rPr>
              <a:t>Душевное</a:t>
            </a:r>
            <a:r>
              <a:rPr lang="et-EE" sz="1200" i="1" kern="1200" dirty="0">
                <a:solidFill>
                  <a:schemeClr val="tx1"/>
                </a:solidFill>
                <a:effectLst/>
                <a:latin typeface="+mn-lt"/>
                <a:ea typeface="+mn-ea"/>
                <a:cs typeface="+mn-cs"/>
              </a:rPr>
              <a:t> </a:t>
            </a:r>
            <a:r>
              <a:rPr lang="et-EE" sz="1200" i="1" kern="1200" dirty="0" err="1">
                <a:solidFill>
                  <a:schemeClr val="tx1"/>
                </a:solidFill>
                <a:effectLst/>
                <a:latin typeface="+mn-lt"/>
                <a:ea typeface="+mn-ea"/>
                <a:cs typeface="+mn-cs"/>
              </a:rPr>
              <a:t>здоровье</a:t>
            </a:r>
            <a:r>
              <a:rPr lang="et-EE" sz="1200" i="1" kern="1200" dirty="0">
                <a:solidFill>
                  <a:schemeClr val="tx1"/>
                </a:solidFill>
                <a:effectLst/>
                <a:latin typeface="+mn-lt"/>
                <a:ea typeface="+mn-ea"/>
                <a:cs typeface="+mn-cs"/>
              </a:rPr>
              <a:t> и </a:t>
            </a:r>
            <a:r>
              <a:rPr lang="et-EE" sz="1200" i="1" kern="1200" dirty="0" err="1">
                <a:solidFill>
                  <a:schemeClr val="tx1"/>
                </a:solidFill>
                <a:effectLst/>
                <a:latin typeface="+mn-lt"/>
                <a:ea typeface="+mn-ea"/>
                <a:cs typeface="+mn-cs"/>
              </a:rPr>
              <a:t>перегорание</a:t>
            </a:r>
            <a:r>
              <a:rPr lang="et-EE" sz="1200" i="1" kern="1200" dirty="0">
                <a:solidFill>
                  <a:schemeClr val="tx1"/>
                </a:solidFill>
                <a:effectLst/>
                <a:latin typeface="+mn-lt"/>
                <a:ea typeface="+mn-ea"/>
                <a:cs typeface="+mn-cs"/>
              </a:rPr>
              <a:t> </a:t>
            </a:r>
            <a:r>
              <a:rPr lang="et-EE" sz="1200" kern="1200" dirty="0">
                <a:solidFill>
                  <a:schemeClr val="tx1"/>
                </a:solidFill>
                <a:effectLst/>
                <a:latin typeface="+mn-lt"/>
                <a:ea typeface="+mn-ea"/>
                <a:cs typeface="+mn-cs"/>
              </a:rPr>
              <a:t>(26.09 </a:t>
            </a:r>
            <a:r>
              <a:rPr lang="et-EE" sz="1200" kern="1200" dirty="0" err="1">
                <a:solidFill>
                  <a:schemeClr val="tx1"/>
                </a:solidFill>
                <a:effectLst/>
                <a:latin typeface="+mn-lt"/>
                <a:ea typeface="+mn-ea"/>
                <a:cs typeface="+mn-cs"/>
              </a:rPr>
              <a:t>Семинар</a:t>
            </a:r>
            <a:r>
              <a:rPr lang="et-EE" sz="1200" kern="1200" dirty="0">
                <a:solidFill>
                  <a:schemeClr val="tx1"/>
                </a:solidFill>
                <a:effectLst/>
                <a:latin typeface="+mn-lt"/>
                <a:ea typeface="+mn-ea"/>
                <a:cs typeface="+mn-cs"/>
              </a:rPr>
              <a:t> </a:t>
            </a:r>
            <a:r>
              <a:rPr lang="et-EE" sz="1200" kern="1200" dirty="0" err="1">
                <a:solidFill>
                  <a:schemeClr val="tx1"/>
                </a:solidFill>
                <a:effectLst/>
                <a:latin typeface="+mn-lt"/>
                <a:ea typeface="+mn-ea"/>
                <a:cs typeface="+mn-cs"/>
              </a:rPr>
              <a:t>подготовит</a:t>
            </a:r>
            <a:r>
              <a:rPr lang="et-EE" sz="1200" kern="1200" dirty="0">
                <a:solidFill>
                  <a:schemeClr val="tx1"/>
                </a:solidFill>
                <a:effectLst/>
                <a:latin typeface="+mn-lt"/>
                <a:ea typeface="+mn-ea"/>
                <a:cs typeface="+mn-cs"/>
              </a:rPr>
              <a:t> </a:t>
            </a:r>
            <a:r>
              <a:rPr lang="et-EE" sz="1200" kern="1200" dirty="0" err="1">
                <a:solidFill>
                  <a:schemeClr val="tx1"/>
                </a:solidFill>
                <a:effectLst/>
                <a:latin typeface="+mn-lt"/>
                <a:ea typeface="+mn-ea"/>
                <a:cs typeface="+mn-cs"/>
              </a:rPr>
              <a:t>работодателя</a:t>
            </a:r>
            <a:r>
              <a:rPr lang="et-EE" sz="1200" kern="1200" dirty="0">
                <a:solidFill>
                  <a:schemeClr val="tx1"/>
                </a:solidFill>
                <a:effectLst/>
                <a:latin typeface="+mn-lt"/>
                <a:ea typeface="+mn-ea"/>
                <a:cs typeface="+mn-cs"/>
              </a:rPr>
              <a:t>, </a:t>
            </a:r>
            <a:r>
              <a:rPr lang="et-EE" sz="1200" kern="1200" dirty="0" err="1">
                <a:solidFill>
                  <a:schemeClr val="tx1"/>
                </a:solidFill>
                <a:effectLst/>
                <a:latin typeface="+mn-lt"/>
                <a:ea typeface="+mn-ea"/>
                <a:cs typeface="+mn-cs"/>
              </a:rPr>
              <a:t>как</a:t>
            </a:r>
            <a:r>
              <a:rPr lang="et-EE" sz="1200" kern="1200" dirty="0">
                <a:solidFill>
                  <a:schemeClr val="tx1"/>
                </a:solidFill>
                <a:effectLst/>
                <a:latin typeface="+mn-lt"/>
                <a:ea typeface="+mn-ea"/>
                <a:cs typeface="+mn-cs"/>
              </a:rPr>
              <a:t> </a:t>
            </a:r>
            <a:r>
              <a:rPr lang="et-EE" sz="1200" kern="1200" dirty="0" err="1">
                <a:solidFill>
                  <a:schemeClr val="tx1"/>
                </a:solidFill>
                <a:effectLst/>
                <a:latin typeface="+mn-lt"/>
                <a:ea typeface="+mn-ea"/>
                <a:cs typeface="+mn-cs"/>
              </a:rPr>
              <a:t>поддерживать</a:t>
            </a:r>
            <a:r>
              <a:rPr lang="et-EE" sz="1200" kern="1200" dirty="0">
                <a:solidFill>
                  <a:schemeClr val="tx1"/>
                </a:solidFill>
                <a:effectLst/>
                <a:latin typeface="+mn-lt"/>
                <a:ea typeface="+mn-ea"/>
                <a:cs typeface="+mn-cs"/>
              </a:rPr>
              <a:t> </a:t>
            </a:r>
            <a:r>
              <a:rPr lang="et-EE" sz="1200" kern="1200" dirty="0" err="1">
                <a:solidFill>
                  <a:schemeClr val="tx1"/>
                </a:solidFill>
                <a:effectLst/>
                <a:latin typeface="+mn-lt"/>
                <a:ea typeface="+mn-ea"/>
                <a:cs typeface="+mn-cs"/>
              </a:rPr>
              <a:t>душевное</a:t>
            </a:r>
            <a:r>
              <a:rPr lang="et-EE" sz="1200" kern="1200" dirty="0">
                <a:solidFill>
                  <a:schemeClr val="tx1"/>
                </a:solidFill>
                <a:effectLst/>
                <a:latin typeface="+mn-lt"/>
                <a:ea typeface="+mn-ea"/>
                <a:cs typeface="+mn-cs"/>
              </a:rPr>
              <a:t> </a:t>
            </a:r>
            <a:r>
              <a:rPr lang="et-EE" sz="1200" kern="1200" dirty="0" err="1">
                <a:solidFill>
                  <a:schemeClr val="tx1"/>
                </a:solidFill>
                <a:effectLst/>
                <a:latin typeface="+mn-lt"/>
                <a:ea typeface="+mn-ea"/>
                <a:cs typeface="+mn-cs"/>
              </a:rPr>
              <a:t>здоровье</a:t>
            </a:r>
            <a:r>
              <a:rPr lang="et-EE" sz="1200" kern="1200" dirty="0">
                <a:solidFill>
                  <a:schemeClr val="tx1"/>
                </a:solidFill>
                <a:effectLst/>
                <a:latin typeface="+mn-lt"/>
                <a:ea typeface="+mn-ea"/>
                <a:cs typeface="+mn-cs"/>
              </a:rPr>
              <a:t> </a:t>
            </a:r>
            <a:r>
              <a:rPr lang="et-EE" sz="1200" kern="1200" dirty="0" err="1">
                <a:solidFill>
                  <a:schemeClr val="tx1"/>
                </a:solidFill>
                <a:effectLst/>
                <a:latin typeface="+mn-lt"/>
                <a:ea typeface="+mn-ea"/>
                <a:cs typeface="+mn-cs"/>
              </a:rPr>
              <a:t>работников</a:t>
            </a:r>
            <a:r>
              <a:rPr lang="et-EE" sz="1200" kern="1200" dirty="0">
                <a:solidFill>
                  <a:schemeClr val="tx1"/>
                </a:solidFill>
                <a:effectLst/>
                <a:latin typeface="+mn-lt"/>
                <a:ea typeface="+mn-ea"/>
                <a:cs typeface="+mn-cs"/>
              </a:rPr>
              <a:t> и </a:t>
            </a:r>
            <a:r>
              <a:rPr lang="et-EE" sz="1200" kern="1200" dirty="0" err="1">
                <a:solidFill>
                  <a:schemeClr val="tx1"/>
                </a:solidFill>
                <a:effectLst/>
                <a:latin typeface="+mn-lt"/>
                <a:ea typeface="+mn-ea"/>
                <a:cs typeface="+mn-cs"/>
              </a:rPr>
              <a:t>справляться</a:t>
            </a:r>
            <a:r>
              <a:rPr lang="et-EE" sz="1200" kern="1200" dirty="0">
                <a:solidFill>
                  <a:schemeClr val="tx1"/>
                </a:solidFill>
                <a:effectLst/>
                <a:latin typeface="+mn-lt"/>
                <a:ea typeface="+mn-ea"/>
                <a:cs typeface="+mn-cs"/>
              </a:rPr>
              <a:t> с </a:t>
            </a:r>
            <a:r>
              <a:rPr lang="et-EE" sz="1200" kern="1200" dirty="0" err="1">
                <a:solidFill>
                  <a:schemeClr val="tx1"/>
                </a:solidFill>
                <a:effectLst/>
                <a:latin typeface="+mn-lt"/>
                <a:ea typeface="+mn-ea"/>
                <a:cs typeface="+mn-cs"/>
              </a:rPr>
              <a:t>перегоранием</a:t>
            </a:r>
            <a:r>
              <a:rPr lang="et-EE" sz="1200" kern="1200" dirty="0">
                <a:solidFill>
                  <a:schemeClr val="tx1"/>
                </a:solidFill>
                <a:effectLst/>
                <a:latin typeface="+mn-lt"/>
                <a:ea typeface="+mn-ea"/>
                <a:cs typeface="+mn-cs"/>
              </a:rPr>
              <a:t> и </a:t>
            </a:r>
            <a:r>
              <a:rPr lang="et-EE" sz="1200" kern="1200" dirty="0" err="1">
                <a:solidFill>
                  <a:schemeClr val="tx1"/>
                </a:solidFill>
                <a:effectLst/>
                <a:latin typeface="+mn-lt"/>
                <a:ea typeface="+mn-ea"/>
                <a:cs typeface="+mn-cs"/>
              </a:rPr>
              <a:t>стрессом</a:t>
            </a:r>
            <a:r>
              <a:rPr lang="et-EE" sz="1200" kern="1200" dirty="0">
                <a:solidFill>
                  <a:schemeClr val="tx1"/>
                </a:solidFill>
                <a:effectLst/>
                <a:latin typeface="+mn-lt"/>
                <a:ea typeface="+mn-ea"/>
                <a:cs typeface="+mn-cs"/>
              </a:rPr>
              <a:t> </a:t>
            </a:r>
            <a:r>
              <a:rPr lang="et-EE" sz="1200" kern="1200" dirty="0" err="1">
                <a:solidFill>
                  <a:schemeClr val="tx1"/>
                </a:solidFill>
                <a:effectLst/>
                <a:latin typeface="+mn-lt"/>
                <a:ea typeface="+mn-ea"/>
                <a:cs typeface="+mn-cs"/>
              </a:rPr>
              <a:t>на</a:t>
            </a:r>
            <a:r>
              <a:rPr lang="et-EE" sz="1200" kern="1200" dirty="0">
                <a:solidFill>
                  <a:schemeClr val="tx1"/>
                </a:solidFill>
                <a:effectLst/>
                <a:latin typeface="+mn-lt"/>
                <a:ea typeface="+mn-ea"/>
                <a:cs typeface="+mn-cs"/>
              </a:rPr>
              <a:t> </a:t>
            </a:r>
            <a:r>
              <a:rPr lang="et-EE" sz="1200" kern="1200" dirty="0" err="1">
                <a:solidFill>
                  <a:schemeClr val="tx1"/>
                </a:solidFill>
                <a:effectLst/>
                <a:latin typeface="+mn-lt"/>
                <a:ea typeface="+mn-ea"/>
                <a:cs typeface="+mn-cs"/>
              </a:rPr>
              <a:t>работе</a:t>
            </a:r>
            <a:endParaRPr lang="et-EE" sz="1200" kern="1200" dirty="0">
              <a:solidFill>
                <a:schemeClr val="tx1"/>
              </a:solidFill>
              <a:effectLst/>
              <a:latin typeface="+mn-lt"/>
              <a:ea typeface="+mn-ea"/>
              <a:cs typeface="+mn-cs"/>
            </a:endParaRPr>
          </a:p>
          <a:p>
            <a:endParaRPr lang="et-EE" dirty="0"/>
          </a:p>
        </p:txBody>
      </p:sp>
      <p:sp>
        <p:nvSpPr>
          <p:cNvPr id="4" name="Slaidinumbri kohatäide 3"/>
          <p:cNvSpPr>
            <a:spLocks noGrp="1"/>
          </p:cNvSpPr>
          <p:nvPr>
            <p:ph type="sldNum" sz="quarter" idx="5"/>
          </p:nvPr>
        </p:nvSpPr>
        <p:spPr/>
        <p:txBody>
          <a:bodyPr/>
          <a:lstStyle/>
          <a:p>
            <a:fld id="{68FE6E57-13E5-4A39-90B6-BB7283E2F3F1}" type="slidenum">
              <a:rPr lang="et-EE" smtClean="0"/>
              <a:t>8</a:t>
            </a:fld>
            <a:endParaRPr lang="et-EE"/>
          </a:p>
        </p:txBody>
      </p:sp>
    </p:spTree>
    <p:extLst>
      <p:ext uri="{BB962C8B-B14F-4D97-AF65-F5344CB8AC3E}">
        <p14:creationId xmlns:p14="http://schemas.microsoft.com/office/powerpoint/2010/main" val="28489180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p:sp>
      <p:sp>
        <p:nvSpPr>
          <p:cNvPr id="3" name="Märkmete kohatäide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200" b="0" i="0" kern="1200" dirty="0">
                <a:solidFill>
                  <a:schemeClr val="tx1"/>
                </a:solidFill>
                <a:effectLst/>
                <a:latin typeface="+mn-lt"/>
                <a:ea typeface="+mn-ea"/>
                <a:cs typeface="+mn-cs"/>
              </a:rPr>
              <a:t>Пособие на выплату заработной платы не выплачивается, если о пособии на выплату заработной платы ходатайствует общественного-правовое юридическое лицо, куда безработного хотят принять на работу, и безработный является членом органа правления и контроля, собственником коммандитного или полного товарищества, а также если ему принадлежит более чем 50 процентов этого коммерческого товарищества.</a:t>
            </a:r>
          </a:p>
          <a:p>
            <a:pPr marL="0" marR="0" lvl="0" indent="0" algn="l" defTabSz="914400" rtl="0" eaLnBrk="1" fontAlgn="auto" latinLnBrk="0" hangingPunct="1">
              <a:lnSpc>
                <a:spcPct val="100000"/>
              </a:lnSpc>
              <a:spcBef>
                <a:spcPts val="0"/>
              </a:spcBef>
              <a:spcAft>
                <a:spcPts val="0"/>
              </a:spcAft>
              <a:buClrTx/>
              <a:buSzTx/>
              <a:buFontTx/>
              <a:buNone/>
              <a:tabLst/>
              <a:defRPr/>
            </a:pPr>
            <a:r>
              <a:rPr lang="ru-RU" sz="1200" b="0" i="0" kern="1200" dirty="0">
                <a:solidFill>
                  <a:schemeClr val="tx1"/>
                </a:solidFill>
                <a:effectLst/>
                <a:latin typeface="+mn-lt"/>
                <a:ea typeface="+mn-ea"/>
                <a:cs typeface="+mn-cs"/>
              </a:rPr>
              <a:t>Если с работником вместо трудового договора заключается какой-либо другой договор, например, договор поручения или договор подряда, то пособие на выплату заработной платы не выплачивается. </a:t>
            </a:r>
            <a:endParaRPr lang="ru-RU" sz="1200" i="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t-EE" sz="1200" kern="1200" dirty="0">
                <a:solidFill>
                  <a:schemeClr val="tx1"/>
                </a:solidFill>
                <a:effectLst/>
                <a:latin typeface="+mn-lt"/>
                <a:ea typeface="+mn-ea"/>
                <a:cs typeface="+mn-cs"/>
              </a:rPr>
              <a:t>Alates 2016:  1286</a:t>
            </a:r>
          </a:p>
          <a:p>
            <a:endParaRPr lang="et-EE" dirty="0"/>
          </a:p>
        </p:txBody>
      </p:sp>
      <p:sp>
        <p:nvSpPr>
          <p:cNvPr id="4" name="Slaidinumbri kohatäide 3"/>
          <p:cNvSpPr>
            <a:spLocks noGrp="1"/>
          </p:cNvSpPr>
          <p:nvPr>
            <p:ph type="sldNum" sz="quarter" idx="5"/>
          </p:nvPr>
        </p:nvSpPr>
        <p:spPr/>
        <p:txBody>
          <a:bodyPr/>
          <a:lstStyle/>
          <a:p>
            <a:fld id="{68FE6E57-13E5-4A39-90B6-BB7283E2F3F1}" type="slidenum">
              <a:rPr lang="et-EE" smtClean="0"/>
              <a:t>9</a:t>
            </a:fld>
            <a:endParaRPr lang="et-EE"/>
          </a:p>
        </p:txBody>
      </p:sp>
    </p:spTree>
    <p:extLst>
      <p:ext uri="{BB962C8B-B14F-4D97-AF65-F5344CB8AC3E}">
        <p14:creationId xmlns:p14="http://schemas.microsoft.com/office/powerpoint/2010/main" val="41341499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p:sp>
      <p:sp>
        <p:nvSpPr>
          <p:cNvPr id="3" name="Märkmete kohatäide 2"/>
          <p:cNvSpPr>
            <a:spLocks noGrp="1"/>
          </p:cNvSpPr>
          <p:nvPr>
            <p:ph type="body" idx="1"/>
          </p:nvPr>
        </p:nvSpPr>
        <p:spPr/>
        <p:txBody>
          <a:bodyPr/>
          <a:lstStyle/>
          <a:p>
            <a:r>
              <a:rPr lang="ru-RU" sz="1200" b="0" i="0" kern="1200" dirty="0">
                <a:solidFill>
                  <a:schemeClr val="tx1"/>
                </a:solidFill>
                <a:effectLst/>
                <a:latin typeface="+mn-lt"/>
                <a:ea typeface="+mn-ea"/>
                <a:cs typeface="+mn-cs"/>
              </a:rPr>
              <a:t>был зарегистрированным безработным не менее 12 месяцев в течение предшествующих поступлению на работу 15 месяцев, если его статус безработного был в промежутке прекращён по причине поступления на работу  или прохождения срочной, альтернативной или резервной службы в армии , (действует также для зарегистрированных безработных в возрасте 16-24 лет);   </a:t>
            </a:r>
          </a:p>
          <a:p>
            <a:r>
              <a:rPr lang="ru-RU" sz="1200" b="0" i="0" kern="1200" dirty="0">
                <a:solidFill>
                  <a:schemeClr val="tx1"/>
                </a:solidFill>
                <a:effectLst/>
                <a:latin typeface="+mn-lt"/>
                <a:ea typeface="+mn-ea"/>
                <a:cs typeface="+mn-cs"/>
              </a:rPr>
              <a:t>С пособием на выплату заработной платы нельзя принять на работу человека, который учится с полной нагрузкой и на стационарной форме профессионального обучения, в том числе находящегося в академическом отпуске. Это условие не действует в рамках услуги </a:t>
            </a:r>
            <a:r>
              <a:rPr lang="ru-RU" sz="1200" b="0" i="0" u="none" strike="noStrike" kern="1200" dirty="0">
                <a:solidFill>
                  <a:schemeClr val="tx1"/>
                </a:solidFill>
                <a:effectLst/>
                <a:latin typeface="+mn-lt"/>
                <a:ea typeface="+mn-ea"/>
                <a:cs typeface="+mn-cs"/>
                <a:hlinkClick r:id="rId3"/>
              </a:rPr>
              <a:t>Мое первое рабочее место</a:t>
            </a:r>
            <a:r>
              <a:rPr lang="ru-RU" sz="1200" b="0" i="0" kern="120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t-EE" sz="1200" kern="1200" dirty="0">
                <a:solidFill>
                  <a:schemeClr val="tx1"/>
                </a:solidFill>
                <a:effectLst/>
                <a:latin typeface="+mn-lt"/>
                <a:ea typeface="+mn-ea"/>
                <a:cs typeface="+mn-cs"/>
              </a:rPr>
              <a:t>Palgatoetus on vähese tähtsusega abi. Kui vähese tähtsusega abi ei saa tööandjale anda seetõttu, et vähese tähtsusega abi piirmäär on täitunud, saab palgatoetust anda grupierandiga hõlmatud riigiabina, kui tööle võetav töötu on ebasoodsas olukorras olev või puudega isik (vt täpsemalt </a:t>
            </a:r>
            <a:r>
              <a:rPr lang="et-EE" sz="1200" i="1" kern="1200" dirty="0">
                <a:solidFill>
                  <a:schemeClr val="tx1"/>
                </a:solidFill>
                <a:effectLst/>
                <a:latin typeface="+mn-lt"/>
                <a:ea typeface="+mn-ea"/>
                <a:cs typeface="+mn-cs"/>
              </a:rPr>
              <a:t>Riigiabi protseduurireegel</a:t>
            </a:r>
            <a:r>
              <a:rPr lang="et-EE" sz="1200" kern="1200" dirty="0">
                <a:solidFill>
                  <a:schemeClr val="tx1"/>
                </a:solidFill>
                <a:effectLst/>
                <a:latin typeface="+mn-lt"/>
                <a:ea typeface="+mn-ea"/>
                <a:cs typeface="+mn-cs"/>
              </a:rPr>
              <a:t>).</a:t>
            </a:r>
          </a:p>
          <a:p>
            <a:endParaRPr lang="et-EE" dirty="0"/>
          </a:p>
        </p:txBody>
      </p:sp>
      <p:sp>
        <p:nvSpPr>
          <p:cNvPr id="4" name="Slaidinumbri kohatäide 3"/>
          <p:cNvSpPr>
            <a:spLocks noGrp="1"/>
          </p:cNvSpPr>
          <p:nvPr>
            <p:ph type="sldNum" sz="quarter" idx="10"/>
          </p:nvPr>
        </p:nvSpPr>
        <p:spPr/>
        <p:txBody>
          <a:bodyPr/>
          <a:lstStyle/>
          <a:p>
            <a:fld id="{68FE6E57-13E5-4A39-90B6-BB7283E2F3F1}" type="slidenum">
              <a:rPr lang="et-EE" smtClean="0"/>
              <a:t>10</a:t>
            </a:fld>
            <a:endParaRPr lang="et-EE"/>
          </a:p>
        </p:txBody>
      </p:sp>
      <p:sp>
        <p:nvSpPr>
          <p:cNvPr id="5" name="Kuupäeva kohatäide 4"/>
          <p:cNvSpPr>
            <a:spLocks noGrp="1"/>
          </p:cNvSpPr>
          <p:nvPr>
            <p:ph type="dt" idx="11"/>
          </p:nvPr>
        </p:nvSpPr>
        <p:spPr/>
        <p:txBody>
          <a:bodyPr/>
          <a:lstStyle/>
          <a:p>
            <a:endParaRPr lang="et-EE"/>
          </a:p>
        </p:txBody>
      </p:sp>
    </p:spTree>
    <p:extLst>
      <p:ext uri="{BB962C8B-B14F-4D97-AF65-F5344CB8AC3E}">
        <p14:creationId xmlns:p14="http://schemas.microsoft.com/office/powerpoint/2010/main" val="37853177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itelslaid">
    <p:spTree>
      <p:nvGrpSpPr>
        <p:cNvPr id="1" name=""/>
        <p:cNvGrpSpPr/>
        <p:nvPr/>
      </p:nvGrpSpPr>
      <p:grpSpPr>
        <a:xfrm>
          <a:off x="0" y="0"/>
          <a:ext cx="0" cy="0"/>
          <a:chOff x="0" y="0"/>
          <a:chExt cx="0" cy="0"/>
        </a:xfrm>
      </p:grpSpPr>
      <p:sp>
        <p:nvSpPr>
          <p:cNvPr id="2" name="Pealkiri 1"/>
          <p:cNvSpPr>
            <a:spLocks noGrp="1"/>
          </p:cNvSpPr>
          <p:nvPr>
            <p:ph type="ctrTitle"/>
          </p:nvPr>
        </p:nvSpPr>
        <p:spPr>
          <a:xfrm>
            <a:off x="1524000" y="1122363"/>
            <a:ext cx="9144000" cy="2387600"/>
          </a:xfrm>
        </p:spPr>
        <p:txBody>
          <a:bodyPr anchor="b"/>
          <a:lstStyle>
            <a:lvl1pPr algn="ctr">
              <a:defRPr sz="6000"/>
            </a:lvl1pPr>
          </a:lstStyle>
          <a:p>
            <a:r>
              <a:rPr lang="et-EE"/>
              <a:t>Muutke pealkirja laadi</a:t>
            </a:r>
          </a:p>
        </p:txBody>
      </p:sp>
      <p:sp>
        <p:nvSpPr>
          <p:cNvPr id="3" name="Alapealkiri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t-EE"/>
              <a:t>Klõpsake laadi muutmiseks</a:t>
            </a:r>
          </a:p>
        </p:txBody>
      </p:sp>
      <p:sp>
        <p:nvSpPr>
          <p:cNvPr id="4" name="Kuupäeva kohatäide 3"/>
          <p:cNvSpPr>
            <a:spLocks noGrp="1"/>
          </p:cNvSpPr>
          <p:nvPr>
            <p:ph type="dt" sz="half" idx="10"/>
          </p:nvPr>
        </p:nvSpPr>
        <p:spPr/>
        <p:txBody>
          <a:bodyPr/>
          <a:lstStyle/>
          <a:p>
            <a:fld id="{55E754EC-F542-4595-BD67-2FA87A7FA2A8}" type="datetimeFigureOut">
              <a:rPr lang="et-EE" smtClean="0"/>
              <a:t>23.09.19</a:t>
            </a:fld>
            <a:endParaRPr lang="et-EE"/>
          </a:p>
        </p:txBody>
      </p:sp>
      <p:sp>
        <p:nvSpPr>
          <p:cNvPr id="5" name="Jaluse kohatäide 4"/>
          <p:cNvSpPr>
            <a:spLocks noGrp="1"/>
          </p:cNvSpPr>
          <p:nvPr>
            <p:ph type="ftr" sz="quarter" idx="11"/>
          </p:nvPr>
        </p:nvSpPr>
        <p:spPr/>
        <p:txBody>
          <a:bodyPr/>
          <a:lstStyle/>
          <a:p>
            <a:endParaRPr lang="et-EE"/>
          </a:p>
        </p:txBody>
      </p:sp>
      <p:sp>
        <p:nvSpPr>
          <p:cNvPr id="6" name="Slaidinumbri kohatäide 5"/>
          <p:cNvSpPr>
            <a:spLocks noGrp="1"/>
          </p:cNvSpPr>
          <p:nvPr>
            <p:ph type="sldNum" sz="quarter" idx="12"/>
          </p:nvPr>
        </p:nvSpPr>
        <p:spPr/>
        <p:txBody>
          <a:bodyPr/>
          <a:lstStyle/>
          <a:p>
            <a:fld id="{AA49E03C-7072-4661-82A5-510DA5985D8C}" type="slidenum">
              <a:rPr lang="et-EE" smtClean="0"/>
              <a:t>‹#›</a:t>
            </a:fld>
            <a:endParaRPr lang="et-EE"/>
          </a:p>
        </p:txBody>
      </p:sp>
    </p:spTree>
    <p:extLst>
      <p:ext uri="{BB962C8B-B14F-4D97-AF65-F5344CB8AC3E}">
        <p14:creationId xmlns:p14="http://schemas.microsoft.com/office/powerpoint/2010/main" val="16914019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itel ja vertikaaltekst">
    <p:spTree>
      <p:nvGrpSpPr>
        <p:cNvPr id="1" name=""/>
        <p:cNvGrpSpPr/>
        <p:nvPr/>
      </p:nvGrpSpPr>
      <p:grpSpPr>
        <a:xfrm>
          <a:off x="0" y="0"/>
          <a:ext cx="0" cy="0"/>
          <a:chOff x="0" y="0"/>
          <a:chExt cx="0" cy="0"/>
        </a:xfrm>
      </p:grpSpPr>
      <p:sp>
        <p:nvSpPr>
          <p:cNvPr id="2" name="Pealkiri 1"/>
          <p:cNvSpPr>
            <a:spLocks noGrp="1"/>
          </p:cNvSpPr>
          <p:nvPr>
            <p:ph type="title"/>
          </p:nvPr>
        </p:nvSpPr>
        <p:spPr/>
        <p:txBody>
          <a:bodyPr/>
          <a:lstStyle/>
          <a:p>
            <a:r>
              <a:rPr lang="et-EE"/>
              <a:t>Muutke pealkirja laadi</a:t>
            </a:r>
          </a:p>
        </p:txBody>
      </p:sp>
      <p:sp>
        <p:nvSpPr>
          <p:cNvPr id="3" name="Vertikaalteksti kohatäide 2"/>
          <p:cNvSpPr>
            <a:spLocks noGrp="1"/>
          </p:cNvSpPr>
          <p:nvPr>
            <p:ph type="body" orient="vert" idx="1"/>
          </p:nvPr>
        </p:nvSpPr>
        <p:spPr/>
        <p:txBody>
          <a:bodyPr vert="eaVert"/>
          <a:lstStyle/>
          <a:p>
            <a:pPr lvl="0"/>
            <a:r>
              <a:rPr lang="et-EE"/>
              <a:t>Muutke teksti laade</a:t>
            </a:r>
          </a:p>
          <a:p>
            <a:pPr lvl="1"/>
            <a:r>
              <a:rPr lang="et-EE"/>
              <a:t>Teine tase</a:t>
            </a:r>
          </a:p>
          <a:p>
            <a:pPr lvl="2"/>
            <a:r>
              <a:rPr lang="et-EE"/>
              <a:t>Kolmas tase</a:t>
            </a:r>
          </a:p>
          <a:p>
            <a:pPr lvl="3"/>
            <a:r>
              <a:rPr lang="et-EE"/>
              <a:t>Neljas tase</a:t>
            </a:r>
          </a:p>
          <a:p>
            <a:pPr lvl="4"/>
            <a:r>
              <a:rPr lang="et-EE"/>
              <a:t>Viies tase</a:t>
            </a:r>
          </a:p>
        </p:txBody>
      </p:sp>
      <p:sp>
        <p:nvSpPr>
          <p:cNvPr id="4" name="Kuupäeva kohatäide 3"/>
          <p:cNvSpPr>
            <a:spLocks noGrp="1"/>
          </p:cNvSpPr>
          <p:nvPr>
            <p:ph type="dt" sz="half" idx="10"/>
          </p:nvPr>
        </p:nvSpPr>
        <p:spPr/>
        <p:txBody>
          <a:bodyPr/>
          <a:lstStyle/>
          <a:p>
            <a:fld id="{55E754EC-F542-4595-BD67-2FA87A7FA2A8}" type="datetimeFigureOut">
              <a:rPr lang="et-EE" smtClean="0"/>
              <a:t>23.09.19</a:t>
            </a:fld>
            <a:endParaRPr lang="et-EE"/>
          </a:p>
        </p:txBody>
      </p:sp>
      <p:sp>
        <p:nvSpPr>
          <p:cNvPr id="5" name="Jaluse kohatäide 4"/>
          <p:cNvSpPr>
            <a:spLocks noGrp="1"/>
          </p:cNvSpPr>
          <p:nvPr>
            <p:ph type="ftr" sz="quarter" idx="11"/>
          </p:nvPr>
        </p:nvSpPr>
        <p:spPr/>
        <p:txBody>
          <a:bodyPr/>
          <a:lstStyle/>
          <a:p>
            <a:endParaRPr lang="et-EE"/>
          </a:p>
        </p:txBody>
      </p:sp>
      <p:sp>
        <p:nvSpPr>
          <p:cNvPr id="6" name="Slaidinumbri kohatäide 5"/>
          <p:cNvSpPr>
            <a:spLocks noGrp="1"/>
          </p:cNvSpPr>
          <p:nvPr>
            <p:ph type="sldNum" sz="quarter" idx="12"/>
          </p:nvPr>
        </p:nvSpPr>
        <p:spPr/>
        <p:txBody>
          <a:bodyPr/>
          <a:lstStyle/>
          <a:p>
            <a:fld id="{AA49E03C-7072-4661-82A5-510DA5985D8C}" type="slidenum">
              <a:rPr lang="et-EE" smtClean="0"/>
              <a:t>‹#›</a:t>
            </a:fld>
            <a:endParaRPr lang="et-EE"/>
          </a:p>
        </p:txBody>
      </p:sp>
    </p:spTree>
    <p:extLst>
      <p:ext uri="{BB962C8B-B14F-4D97-AF65-F5344CB8AC3E}">
        <p14:creationId xmlns:p14="http://schemas.microsoft.com/office/powerpoint/2010/main" val="30675757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altiitel ja tekst">
    <p:spTree>
      <p:nvGrpSpPr>
        <p:cNvPr id="1" name=""/>
        <p:cNvGrpSpPr/>
        <p:nvPr/>
      </p:nvGrpSpPr>
      <p:grpSpPr>
        <a:xfrm>
          <a:off x="0" y="0"/>
          <a:ext cx="0" cy="0"/>
          <a:chOff x="0" y="0"/>
          <a:chExt cx="0" cy="0"/>
        </a:xfrm>
      </p:grpSpPr>
      <p:sp>
        <p:nvSpPr>
          <p:cNvPr id="2" name="Vertikaaltiitel 1"/>
          <p:cNvSpPr>
            <a:spLocks noGrp="1"/>
          </p:cNvSpPr>
          <p:nvPr>
            <p:ph type="title" orient="vert"/>
          </p:nvPr>
        </p:nvSpPr>
        <p:spPr>
          <a:xfrm>
            <a:off x="8724900" y="365125"/>
            <a:ext cx="2628900" cy="5811838"/>
          </a:xfrm>
        </p:spPr>
        <p:txBody>
          <a:bodyPr vert="eaVert"/>
          <a:lstStyle/>
          <a:p>
            <a:r>
              <a:rPr lang="et-EE"/>
              <a:t>Muutke pealkirja laadi</a:t>
            </a:r>
          </a:p>
        </p:txBody>
      </p:sp>
      <p:sp>
        <p:nvSpPr>
          <p:cNvPr id="3" name="Vertikaalteksti kohatäide 2"/>
          <p:cNvSpPr>
            <a:spLocks noGrp="1"/>
          </p:cNvSpPr>
          <p:nvPr>
            <p:ph type="body" orient="vert" idx="1"/>
          </p:nvPr>
        </p:nvSpPr>
        <p:spPr>
          <a:xfrm>
            <a:off x="838200" y="365125"/>
            <a:ext cx="7734300" cy="5811838"/>
          </a:xfrm>
        </p:spPr>
        <p:txBody>
          <a:bodyPr vert="eaVert"/>
          <a:lstStyle/>
          <a:p>
            <a:pPr lvl="0"/>
            <a:r>
              <a:rPr lang="et-EE"/>
              <a:t>Muutke teksti laade</a:t>
            </a:r>
          </a:p>
          <a:p>
            <a:pPr lvl="1"/>
            <a:r>
              <a:rPr lang="et-EE"/>
              <a:t>Teine tase</a:t>
            </a:r>
          </a:p>
          <a:p>
            <a:pPr lvl="2"/>
            <a:r>
              <a:rPr lang="et-EE"/>
              <a:t>Kolmas tase</a:t>
            </a:r>
          </a:p>
          <a:p>
            <a:pPr lvl="3"/>
            <a:r>
              <a:rPr lang="et-EE"/>
              <a:t>Neljas tase</a:t>
            </a:r>
          </a:p>
          <a:p>
            <a:pPr lvl="4"/>
            <a:r>
              <a:rPr lang="et-EE"/>
              <a:t>Viies tase</a:t>
            </a:r>
          </a:p>
        </p:txBody>
      </p:sp>
      <p:sp>
        <p:nvSpPr>
          <p:cNvPr id="4" name="Kuupäeva kohatäide 3"/>
          <p:cNvSpPr>
            <a:spLocks noGrp="1"/>
          </p:cNvSpPr>
          <p:nvPr>
            <p:ph type="dt" sz="half" idx="10"/>
          </p:nvPr>
        </p:nvSpPr>
        <p:spPr/>
        <p:txBody>
          <a:bodyPr/>
          <a:lstStyle/>
          <a:p>
            <a:fld id="{55E754EC-F542-4595-BD67-2FA87A7FA2A8}" type="datetimeFigureOut">
              <a:rPr lang="et-EE" smtClean="0"/>
              <a:t>23.09.19</a:t>
            </a:fld>
            <a:endParaRPr lang="et-EE"/>
          </a:p>
        </p:txBody>
      </p:sp>
      <p:sp>
        <p:nvSpPr>
          <p:cNvPr id="5" name="Jaluse kohatäide 4"/>
          <p:cNvSpPr>
            <a:spLocks noGrp="1"/>
          </p:cNvSpPr>
          <p:nvPr>
            <p:ph type="ftr" sz="quarter" idx="11"/>
          </p:nvPr>
        </p:nvSpPr>
        <p:spPr/>
        <p:txBody>
          <a:bodyPr/>
          <a:lstStyle/>
          <a:p>
            <a:endParaRPr lang="et-EE"/>
          </a:p>
        </p:txBody>
      </p:sp>
      <p:sp>
        <p:nvSpPr>
          <p:cNvPr id="6" name="Slaidinumbri kohatäide 5"/>
          <p:cNvSpPr>
            <a:spLocks noGrp="1"/>
          </p:cNvSpPr>
          <p:nvPr>
            <p:ph type="sldNum" sz="quarter" idx="12"/>
          </p:nvPr>
        </p:nvSpPr>
        <p:spPr/>
        <p:txBody>
          <a:bodyPr/>
          <a:lstStyle/>
          <a:p>
            <a:fld id="{AA49E03C-7072-4661-82A5-510DA5985D8C}" type="slidenum">
              <a:rPr lang="et-EE" smtClean="0"/>
              <a:t>‹#›</a:t>
            </a:fld>
            <a:endParaRPr lang="et-EE"/>
          </a:p>
        </p:txBody>
      </p:sp>
    </p:spTree>
    <p:extLst>
      <p:ext uri="{BB962C8B-B14F-4D97-AF65-F5344CB8AC3E}">
        <p14:creationId xmlns:p14="http://schemas.microsoft.com/office/powerpoint/2010/main" val="1615136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Pealkiri ja sisu">
    <p:spTree>
      <p:nvGrpSpPr>
        <p:cNvPr id="1" name=""/>
        <p:cNvGrpSpPr/>
        <p:nvPr/>
      </p:nvGrpSpPr>
      <p:grpSpPr>
        <a:xfrm>
          <a:off x="0" y="0"/>
          <a:ext cx="0" cy="0"/>
          <a:chOff x="0" y="0"/>
          <a:chExt cx="0" cy="0"/>
        </a:xfrm>
      </p:grpSpPr>
      <p:sp>
        <p:nvSpPr>
          <p:cNvPr id="2" name="Pealkiri 1"/>
          <p:cNvSpPr>
            <a:spLocks noGrp="1"/>
          </p:cNvSpPr>
          <p:nvPr>
            <p:ph type="title"/>
          </p:nvPr>
        </p:nvSpPr>
        <p:spPr/>
        <p:txBody>
          <a:bodyPr/>
          <a:lstStyle/>
          <a:p>
            <a:r>
              <a:rPr lang="et-EE"/>
              <a:t>Muutke pealkirja laadi</a:t>
            </a:r>
          </a:p>
        </p:txBody>
      </p:sp>
      <p:sp>
        <p:nvSpPr>
          <p:cNvPr id="3" name="Sisu kohatäide 2"/>
          <p:cNvSpPr>
            <a:spLocks noGrp="1"/>
          </p:cNvSpPr>
          <p:nvPr>
            <p:ph idx="1"/>
          </p:nvPr>
        </p:nvSpPr>
        <p:spPr/>
        <p:txBody>
          <a:bodyPr/>
          <a:lstStyle/>
          <a:p>
            <a:pPr lvl="0"/>
            <a:r>
              <a:rPr lang="et-EE"/>
              <a:t>Muutke teksti laade</a:t>
            </a:r>
          </a:p>
          <a:p>
            <a:pPr lvl="1"/>
            <a:r>
              <a:rPr lang="et-EE"/>
              <a:t>Teine tase</a:t>
            </a:r>
          </a:p>
          <a:p>
            <a:pPr lvl="2"/>
            <a:r>
              <a:rPr lang="et-EE"/>
              <a:t>Kolmas tase</a:t>
            </a:r>
          </a:p>
          <a:p>
            <a:pPr lvl="3"/>
            <a:r>
              <a:rPr lang="et-EE"/>
              <a:t>Neljas tase</a:t>
            </a:r>
          </a:p>
          <a:p>
            <a:pPr lvl="4"/>
            <a:r>
              <a:rPr lang="et-EE"/>
              <a:t>Viies tase</a:t>
            </a:r>
          </a:p>
        </p:txBody>
      </p:sp>
      <p:sp>
        <p:nvSpPr>
          <p:cNvPr id="4" name="Kuupäeva kohatäide 3"/>
          <p:cNvSpPr>
            <a:spLocks noGrp="1"/>
          </p:cNvSpPr>
          <p:nvPr>
            <p:ph type="dt" sz="half" idx="10"/>
          </p:nvPr>
        </p:nvSpPr>
        <p:spPr/>
        <p:txBody>
          <a:bodyPr/>
          <a:lstStyle/>
          <a:p>
            <a:fld id="{55E754EC-F542-4595-BD67-2FA87A7FA2A8}" type="datetimeFigureOut">
              <a:rPr lang="et-EE" smtClean="0"/>
              <a:t>23.09.19</a:t>
            </a:fld>
            <a:endParaRPr lang="et-EE"/>
          </a:p>
        </p:txBody>
      </p:sp>
      <p:sp>
        <p:nvSpPr>
          <p:cNvPr id="5" name="Jaluse kohatäide 4"/>
          <p:cNvSpPr>
            <a:spLocks noGrp="1"/>
          </p:cNvSpPr>
          <p:nvPr>
            <p:ph type="ftr" sz="quarter" idx="11"/>
          </p:nvPr>
        </p:nvSpPr>
        <p:spPr/>
        <p:txBody>
          <a:bodyPr/>
          <a:lstStyle/>
          <a:p>
            <a:endParaRPr lang="et-EE"/>
          </a:p>
        </p:txBody>
      </p:sp>
      <p:sp>
        <p:nvSpPr>
          <p:cNvPr id="6" name="Slaidinumbri kohatäide 5"/>
          <p:cNvSpPr>
            <a:spLocks noGrp="1"/>
          </p:cNvSpPr>
          <p:nvPr>
            <p:ph type="sldNum" sz="quarter" idx="12"/>
          </p:nvPr>
        </p:nvSpPr>
        <p:spPr/>
        <p:txBody>
          <a:bodyPr/>
          <a:lstStyle/>
          <a:p>
            <a:fld id="{AA49E03C-7072-4661-82A5-510DA5985D8C}" type="slidenum">
              <a:rPr lang="et-EE" smtClean="0"/>
              <a:t>‹#›</a:t>
            </a:fld>
            <a:endParaRPr lang="et-EE"/>
          </a:p>
        </p:txBody>
      </p:sp>
    </p:spTree>
    <p:extLst>
      <p:ext uri="{BB962C8B-B14F-4D97-AF65-F5344CB8AC3E}">
        <p14:creationId xmlns:p14="http://schemas.microsoft.com/office/powerpoint/2010/main" val="40770157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Jaotise päis">
    <p:spTree>
      <p:nvGrpSpPr>
        <p:cNvPr id="1" name=""/>
        <p:cNvGrpSpPr/>
        <p:nvPr/>
      </p:nvGrpSpPr>
      <p:grpSpPr>
        <a:xfrm>
          <a:off x="0" y="0"/>
          <a:ext cx="0" cy="0"/>
          <a:chOff x="0" y="0"/>
          <a:chExt cx="0" cy="0"/>
        </a:xfrm>
      </p:grpSpPr>
      <p:sp>
        <p:nvSpPr>
          <p:cNvPr id="2" name="Pealkiri 1"/>
          <p:cNvSpPr>
            <a:spLocks noGrp="1"/>
          </p:cNvSpPr>
          <p:nvPr>
            <p:ph type="title"/>
          </p:nvPr>
        </p:nvSpPr>
        <p:spPr>
          <a:xfrm>
            <a:off x="831850" y="1709738"/>
            <a:ext cx="10515600" cy="2852737"/>
          </a:xfrm>
        </p:spPr>
        <p:txBody>
          <a:bodyPr anchor="b"/>
          <a:lstStyle>
            <a:lvl1pPr>
              <a:defRPr sz="6000"/>
            </a:lvl1pPr>
          </a:lstStyle>
          <a:p>
            <a:r>
              <a:rPr lang="et-EE"/>
              <a:t>Muutke pealkirja laadi</a:t>
            </a:r>
          </a:p>
        </p:txBody>
      </p:sp>
      <p:sp>
        <p:nvSpPr>
          <p:cNvPr id="3" name="Teksti kohatäid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t-EE"/>
              <a:t>Muutke teksti laade</a:t>
            </a:r>
          </a:p>
        </p:txBody>
      </p:sp>
      <p:sp>
        <p:nvSpPr>
          <p:cNvPr id="4" name="Kuupäeva kohatäide 3"/>
          <p:cNvSpPr>
            <a:spLocks noGrp="1"/>
          </p:cNvSpPr>
          <p:nvPr>
            <p:ph type="dt" sz="half" idx="10"/>
          </p:nvPr>
        </p:nvSpPr>
        <p:spPr/>
        <p:txBody>
          <a:bodyPr/>
          <a:lstStyle/>
          <a:p>
            <a:fld id="{55E754EC-F542-4595-BD67-2FA87A7FA2A8}" type="datetimeFigureOut">
              <a:rPr lang="et-EE" smtClean="0"/>
              <a:t>23.09.19</a:t>
            </a:fld>
            <a:endParaRPr lang="et-EE"/>
          </a:p>
        </p:txBody>
      </p:sp>
      <p:sp>
        <p:nvSpPr>
          <p:cNvPr id="5" name="Jaluse kohatäide 4"/>
          <p:cNvSpPr>
            <a:spLocks noGrp="1"/>
          </p:cNvSpPr>
          <p:nvPr>
            <p:ph type="ftr" sz="quarter" idx="11"/>
          </p:nvPr>
        </p:nvSpPr>
        <p:spPr/>
        <p:txBody>
          <a:bodyPr/>
          <a:lstStyle/>
          <a:p>
            <a:endParaRPr lang="et-EE"/>
          </a:p>
        </p:txBody>
      </p:sp>
      <p:sp>
        <p:nvSpPr>
          <p:cNvPr id="6" name="Slaidinumbri kohatäide 5"/>
          <p:cNvSpPr>
            <a:spLocks noGrp="1"/>
          </p:cNvSpPr>
          <p:nvPr>
            <p:ph type="sldNum" sz="quarter" idx="12"/>
          </p:nvPr>
        </p:nvSpPr>
        <p:spPr/>
        <p:txBody>
          <a:bodyPr/>
          <a:lstStyle/>
          <a:p>
            <a:fld id="{AA49E03C-7072-4661-82A5-510DA5985D8C}" type="slidenum">
              <a:rPr lang="et-EE" smtClean="0"/>
              <a:t>‹#›</a:t>
            </a:fld>
            <a:endParaRPr lang="et-EE"/>
          </a:p>
        </p:txBody>
      </p:sp>
    </p:spTree>
    <p:extLst>
      <p:ext uri="{BB962C8B-B14F-4D97-AF65-F5344CB8AC3E}">
        <p14:creationId xmlns:p14="http://schemas.microsoft.com/office/powerpoint/2010/main" val="32620585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 sisu">
    <p:spTree>
      <p:nvGrpSpPr>
        <p:cNvPr id="1" name=""/>
        <p:cNvGrpSpPr/>
        <p:nvPr/>
      </p:nvGrpSpPr>
      <p:grpSpPr>
        <a:xfrm>
          <a:off x="0" y="0"/>
          <a:ext cx="0" cy="0"/>
          <a:chOff x="0" y="0"/>
          <a:chExt cx="0" cy="0"/>
        </a:xfrm>
      </p:grpSpPr>
      <p:sp>
        <p:nvSpPr>
          <p:cNvPr id="2" name="Pealkiri 1"/>
          <p:cNvSpPr>
            <a:spLocks noGrp="1"/>
          </p:cNvSpPr>
          <p:nvPr>
            <p:ph type="title"/>
          </p:nvPr>
        </p:nvSpPr>
        <p:spPr/>
        <p:txBody>
          <a:bodyPr/>
          <a:lstStyle/>
          <a:p>
            <a:r>
              <a:rPr lang="et-EE"/>
              <a:t>Muutke pealkirja laadi</a:t>
            </a:r>
          </a:p>
        </p:txBody>
      </p:sp>
      <p:sp>
        <p:nvSpPr>
          <p:cNvPr id="3" name="Sisu kohatäide 2"/>
          <p:cNvSpPr>
            <a:spLocks noGrp="1"/>
          </p:cNvSpPr>
          <p:nvPr>
            <p:ph sz="half" idx="1"/>
          </p:nvPr>
        </p:nvSpPr>
        <p:spPr>
          <a:xfrm>
            <a:off x="838200" y="1825625"/>
            <a:ext cx="5181600" cy="4351338"/>
          </a:xfrm>
        </p:spPr>
        <p:txBody>
          <a:bodyPr/>
          <a:lstStyle/>
          <a:p>
            <a:pPr lvl="0"/>
            <a:r>
              <a:rPr lang="et-EE"/>
              <a:t>Muutke teksti laade</a:t>
            </a:r>
          </a:p>
          <a:p>
            <a:pPr lvl="1"/>
            <a:r>
              <a:rPr lang="et-EE"/>
              <a:t>Teine tase</a:t>
            </a:r>
          </a:p>
          <a:p>
            <a:pPr lvl="2"/>
            <a:r>
              <a:rPr lang="et-EE"/>
              <a:t>Kolmas tase</a:t>
            </a:r>
          </a:p>
          <a:p>
            <a:pPr lvl="3"/>
            <a:r>
              <a:rPr lang="et-EE"/>
              <a:t>Neljas tase</a:t>
            </a:r>
          </a:p>
          <a:p>
            <a:pPr lvl="4"/>
            <a:r>
              <a:rPr lang="et-EE"/>
              <a:t>Viies tase</a:t>
            </a:r>
          </a:p>
        </p:txBody>
      </p:sp>
      <p:sp>
        <p:nvSpPr>
          <p:cNvPr id="4" name="Sisu kohatäide 3"/>
          <p:cNvSpPr>
            <a:spLocks noGrp="1"/>
          </p:cNvSpPr>
          <p:nvPr>
            <p:ph sz="half" idx="2"/>
          </p:nvPr>
        </p:nvSpPr>
        <p:spPr>
          <a:xfrm>
            <a:off x="6172200" y="1825625"/>
            <a:ext cx="5181600" cy="4351338"/>
          </a:xfrm>
        </p:spPr>
        <p:txBody>
          <a:bodyPr/>
          <a:lstStyle/>
          <a:p>
            <a:pPr lvl="0"/>
            <a:r>
              <a:rPr lang="et-EE"/>
              <a:t>Muutke teksti laade</a:t>
            </a:r>
          </a:p>
          <a:p>
            <a:pPr lvl="1"/>
            <a:r>
              <a:rPr lang="et-EE"/>
              <a:t>Teine tase</a:t>
            </a:r>
          </a:p>
          <a:p>
            <a:pPr lvl="2"/>
            <a:r>
              <a:rPr lang="et-EE"/>
              <a:t>Kolmas tase</a:t>
            </a:r>
          </a:p>
          <a:p>
            <a:pPr lvl="3"/>
            <a:r>
              <a:rPr lang="et-EE"/>
              <a:t>Neljas tase</a:t>
            </a:r>
          </a:p>
          <a:p>
            <a:pPr lvl="4"/>
            <a:r>
              <a:rPr lang="et-EE"/>
              <a:t>Viies tase</a:t>
            </a:r>
          </a:p>
        </p:txBody>
      </p:sp>
      <p:sp>
        <p:nvSpPr>
          <p:cNvPr id="5" name="Kuupäeva kohatäide 4"/>
          <p:cNvSpPr>
            <a:spLocks noGrp="1"/>
          </p:cNvSpPr>
          <p:nvPr>
            <p:ph type="dt" sz="half" idx="10"/>
          </p:nvPr>
        </p:nvSpPr>
        <p:spPr/>
        <p:txBody>
          <a:bodyPr/>
          <a:lstStyle/>
          <a:p>
            <a:fld id="{55E754EC-F542-4595-BD67-2FA87A7FA2A8}" type="datetimeFigureOut">
              <a:rPr lang="et-EE" smtClean="0"/>
              <a:t>23.09.19</a:t>
            </a:fld>
            <a:endParaRPr lang="et-EE"/>
          </a:p>
        </p:txBody>
      </p:sp>
      <p:sp>
        <p:nvSpPr>
          <p:cNvPr id="6" name="Jaluse kohatäide 5"/>
          <p:cNvSpPr>
            <a:spLocks noGrp="1"/>
          </p:cNvSpPr>
          <p:nvPr>
            <p:ph type="ftr" sz="quarter" idx="11"/>
          </p:nvPr>
        </p:nvSpPr>
        <p:spPr/>
        <p:txBody>
          <a:bodyPr/>
          <a:lstStyle/>
          <a:p>
            <a:endParaRPr lang="et-EE"/>
          </a:p>
        </p:txBody>
      </p:sp>
      <p:sp>
        <p:nvSpPr>
          <p:cNvPr id="7" name="Slaidinumbri kohatäide 6"/>
          <p:cNvSpPr>
            <a:spLocks noGrp="1"/>
          </p:cNvSpPr>
          <p:nvPr>
            <p:ph type="sldNum" sz="quarter" idx="12"/>
          </p:nvPr>
        </p:nvSpPr>
        <p:spPr/>
        <p:txBody>
          <a:bodyPr/>
          <a:lstStyle/>
          <a:p>
            <a:fld id="{AA49E03C-7072-4661-82A5-510DA5985D8C}" type="slidenum">
              <a:rPr lang="et-EE" smtClean="0"/>
              <a:t>‹#›</a:t>
            </a:fld>
            <a:endParaRPr lang="et-EE"/>
          </a:p>
        </p:txBody>
      </p:sp>
    </p:spTree>
    <p:extLst>
      <p:ext uri="{BB962C8B-B14F-4D97-AF65-F5344CB8AC3E}">
        <p14:creationId xmlns:p14="http://schemas.microsoft.com/office/powerpoint/2010/main" val="29382614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õrdlus">
    <p:spTree>
      <p:nvGrpSpPr>
        <p:cNvPr id="1" name=""/>
        <p:cNvGrpSpPr/>
        <p:nvPr/>
      </p:nvGrpSpPr>
      <p:grpSpPr>
        <a:xfrm>
          <a:off x="0" y="0"/>
          <a:ext cx="0" cy="0"/>
          <a:chOff x="0" y="0"/>
          <a:chExt cx="0" cy="0"/>
        </a:xfrm>
      </p:grpSpPr>
      <p:sp>
        <p:nvSpPr>
          <p:cNvPr id="2" name="Pealkiri 1"/>
          <p:cNvSpPr>
            <a:spLocks noGrp="1"/>
          </p:cNvSpPr>
          <p:nvPr>
            <p:ph type="title"/>
          </p:nvPr>
        </p:nvSpPr>
        <p:spPr>
          <a:xfrm>
            <a:off x="839788" y="365125"/>
            <a:ext cx="10515600" cy="1325563"/>
          </a:xfrm>
        </p:spPr>
        <p:txBody>
          <a:bodyPr/>
          <a:lstStyle/>
          <a:p>
            <a:r>
              <a:rPr lang="et-EE"/>
              <a:t>Muutke pealkirja laadi</a:t>
            </a:r>
          </a:p>
        </p:txBody>
      </p:sp>
      <p:sp>
        <p:nvSpPr>
          <p:cNvPr id="3" name="Teksti kohatäid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t-EE"/>
              <a:t>Muutke teksti laade</a:t>
            </a:r>
          </a:p>
        </p:txBody>
      </p:sp>
      <p:sp>
        <p:nvSpPr>
          <p:cNvPr id="4" name="Sisu kohatäide 3"/>
          <p:cNvSpPr>
            <a:spLocks noGrp="1"/>
          </p:cNvSpPr>
          <p:nvPr>
            <p:ph sz="half" idx="2"/>
          </p:nvPr>
        </p:nvSpPr>
        <p:spPr>
          <a:xfrm>
            <a:off x="839788" y="2505075"/>
            <a:ext cx="5157787" cy="3684588"/>
          </a:xfrm>
        </p:spPr>
        <p:txBody>
          <a:bodyPr/>
          <a:lstStyle/>
          <a:p>
            <a:pPr lvl="0"/>
            <a:r>
              <a:rPr lang="et-EE"/>
              <a:t>Muutke teksti laade</a:t>
            </a:r>
          </a:p>
          <a:p>
            <a:pPr lvl="1"/>
            <a:r>
              <a:rPr lang="et-EE"/>
              <a:t>Teine tase</a:t>
            </a:r>
          </a:p>
          <a:p>
            <a:pPr lvl="2"/>
            <a:r>
              <a:rPr lang="et-EE"/>
              <a:t>Kolmas tase</a:t>
            </a:r>
          </a:p>
          <a:p>
            <a:pPr lvl="3"/>
            <a:r>
              <a:rPr lang="et-EE"/>
              <a:t>Neljas tase</a:t>
            </a:r>
          </a:p>
          <a:p>
            <a:pPr lvl="4"/>
            <a:r>
              <a:rPr lang="et-EE"/>
              <a:t>Viies tase</a:t>
            </a:r>
          </a:p>
        </p:txBody>
      </p:sp>
      <p:sp>
        <p:nvSpPr>
          <p:cNvPr id="5" name="Teksti kohatäid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t-EE"/>
              <a:t>Muutke teksti laade</a:t>
            </a:r>
          </a:p>
        </p:txBody>
      </p:sp>
      <p:sp>
        <p:nvSpPr>
          <p:cNvPr id="6" name="Sisu kohatäide 5"/>
          <p:cNvSpPr>
            <a:spLocks noGrp="1"/>
          </p:cNvSpPr>
          <p:nvPr>
            <p:ph sz="quarter" idx="4"/>
          </p:nvPr>
        </p:nvSpPr>
        <p:spPr>
          <a:xfrm>
            <a:off x="6172200" y="2505075"/>
            <a:ext cx="5183188" cy="3684588"/>
          </a:xfrm>
        </p:spPr>
        <p:txBody>
          <a:bodyPr/>
          <a:lstStyle/>
          <a:p>
            <a:pPr lvl="0"/>
            <a:r>
              <a:rPr lang="et-EE"/>
              <a:t>Muutke teksti laade</a:t>
            </a:r>
          </a:p>
          <a:p>
            <a:pPr lvl="1"/>
            <a:r>
              <a:rPr lang="et-EE"/>
              <a:t>Teine tase</a:t>
            </a:r>
          </a:p>
          <a:p>
            <a:pPr lvl="2"/>
            <a:r>
              <a:rPr lang="et-EE"/>
              <a:t>Kolmas tase</a:t>
            </a:r>
          </a:p>
          <a:p>
            <a:pPr lvl="3"/>
            <a:r>
              <a:rPr lang="et-EE"/>
              <a:t>Neljas tase</a:t>
            </a:r>
          </a:p>
          <a:p>
            <a:pPr lvl="4"/>
            <a:r>
              <a:rPr lang="et-EE"/>
              <a:t>Viies tase</a:t>
            </a:r>
          </a:p>
        </p:txBody>
      </p:sp>
      <p:sp>
        <p:nvSpPr>
          <p:cNvPr id="7" name="Kuupäeva kohatäide 6"/>
          <p:cNvSpPr>
            <a:spLocks noGrp="1"/>
          </p:cNvSpPr>
          <p:nvPr>
            <p:ph type="dt" sz="half" idx="10"/>
          </p:nvPr>
        </p:nvSpPr>
        <p:spPr/>
        <p:txBody>
          <a:bodyPr/>
          <a:lstStyle/>
          <a:p>
            <a:fld id="{55E754EC-F542-4595-BD67-2FA87A7FA2A8}" type="datetimeFigureOut">
              <a:rPr lang="et-EE" smtClean="0"/>
              <a:t>23.09.19</a:t>
            </a:fld>
            <a:endParaRPr lang="et-EE"/>
          </a:p>
        </p:txBody>
      </p:sp>
      <p:sp>
        <p:nvSpPr>
          <p:cNvPr id="8" name="Jaluse kohatäide 7"/>
          <p:cNvSpPr>
            <a:spLocks noGrp="1"/>
          </p:cNvSpPr>
          <p:nvPr>
            <p:ph type="ftr" sz="quarter" idx="11"/>
          </p:nvPr>
        </p:nvSpPr>
        <p:spPr/>
        <p:txBody>
          <a:bodyPr/>
          <a:lstStyle/>
          <a:p>
            <a:endParaRPr lang="et-EE"/>
          </a:p>
        </p:txBody>
      </p:sp>
      <p:sp>
        <p:nvSpPr>
          <p:cNvPr id="9" name="Slaidinumbri kohatäide 8"/>
          <p:cNvSpPr>
            <a:spLocks noGrp="1"/>
          </p:cNvSpPr>
          <p:nvPr>
            <p:ph type="sldNum" sz="quarter" idx="12"/>
          </p:nvPr>
        </p:nvSpPr>
        <p:spPr/>
        <p:txBody>
          <a:bodyPr/>
          <a:lstStyle/>
          <a:p>
            <a:fld id="{AA49E03C-7072-4661-82A5-510DA5985D8C}" type="slidenum">
              <a:rPr lang="et-EE" smtClean="0"/>
              <a:t>‹#›</a:t>
            </a:fld>
            <a:endParaRPr lang="et-EE"/>
          </a:p>
        </p:txBody>
      </p:sp>
    </p:spTree>
    <p:extLst>
      <p:ext uri="{BB962C8B-B14F-4D97-AF65-F5344CB8AC3E}">
        <p14:creationId xmlns:p14="http://schemas.microsoft.com/office/powerpoint/2010/main" val="37466432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inult pealkiri">
    <p:spTree>
      <p:nvGrpSpPr>
        <p:cNvPr id="1" name=""/>
        <p:cNvGrpSpPr/>
        <p:nvPr/>
      </p:nvGrpSpPr>
      <p:grpSpPr>
        <a:xfrm>
          <a:off x="0" y="0"/>
          <a:ext cx="0" cy="0"/>
          <a:chOff x="0" y="0"/>
          <a:chExt cx="0" cy="0"/>
        </a:xfrm>
      </p:grpSpPr>
      <p:sp>
        <p:nvSpPr>
          <p:cNvPr id="2" name="Pealkiri 1"/>
          <p:cNvSpPr>
            <a:spLocks noGrp="1"/>
          </p:cNvSpPr>
          <p:nvPr>
            <p:ph type="title"/>
          </p:nvPr>
        </p:nvSpPr>
        <p:spPr/>
        <p:txBody>
          <a:bodyPr/>
          <a:lstStyle/>
          <a:p>
            <a:r>
              <a:rPr lang="et-EE"/>
              <a:t>Muutke pealkirja laadi</a:t>
            </a:r>
          </a:p>
        </p:txBody>
      </p:sp>
      <p:sp>
        <p:nvSpPr>
          <p:cNvPr id="3" name="Kuupäeva kohatäide 2"/>
          <p:cNvSpPr>
            <a:spLocks noGrp="1"/>
          </p:cNvSpPr>
          <p:nvPr>
            <p:ph type="dt" sz="half" idx="10"/>
          </p:nvPr>
        </p:nvSpPr>
        <p:spPr/>
        <p:txBody>
          <a:bodyPr/>
          <a:lstStyle/>
          <a:p>
            <a:fld id="{55E754EC-F542-4595-BD67-2FA87A7FA2A8}" type="datetimeFigureOut">
              <a:rPr lang="et-EE" smtClean="0"/>
              <a:t>23.09.19</a:t>
            </a:fld>
            <a:endParaRPr lang="et-EE"/>
          </a:p>
        </p:txBody>
      </p:sp>
      <p:sp>
        <p:nvSpPr>
          <p:cNvPr id="4" name="Jaluse kohatäide 3"/>
          <p:cNvSpPr>
            <a:spLocks noGrp="1"/>
          </p:cNvSpPr>
          <p:nvPr>
            <p:ph type="ftr" sz="quarter" idx="11"/>
          </p:nvPr>
        </p:nvSpPr>
        <p:spPr/>
        <p:txBody>
          <a:bodyPr/>
          <a:lstStyle/>
          <a:p>
            <a:endParaRPr lang="et-EE"/>
          </a:p>
        </p:txBody>
      </p:sp>
      <p:sp>
        <p:nvSpPr>
          <p:cNvPr id="5" name="Slaidinumbri kohatäide 4"/>
          <p:cNvSpPr>
            <a:spLocks noGrp="1"/>
          </p:cNvSpPr>
          <p:nvPr>
            <p:ph type="sldNum" sz="quarter" idx="12"/>
          </p:nvPr>
        </p:nvSpPr>
        <p:spPr/>
        <p:txBody>
          <a:bodyPr/>
          <a:lstStyle/>
          <a:p>
            <a:fld id="{AA49E03C-7072-4661-82A5-510DA5985D8C}" type="slidenum">
              <a:rPr lang="et-EE" smtClean="0"/>
              <a:t>‹#›</a:t>
            </a:fld>
            <a:endParaRPr lang="et-EE"/>
          </a:p>
        </p:txBody>
      </p:sp>
    </p:spTree>
    <p:extLst>
      <p:ext uri="{BB962C8B-B14F-4D97-AF65-F5344CB8AC3E}">
        <p14:creationId xmlns:p14="http://schemas.microsoft.com/office/powerpoint/2010/main" val="10908482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ühi">
    <p:spTree>
      <p:nvGrpSpPr>
        <p:cNvPr id="1" name=""/>
        <p:cNvGrpSpPr/>
        <p:nvPr/>
      </p:nvGrpSpPr>
      <p:grpSpPr>
        <a:xfrm>
          <a:off x="0" y="0"/>
          <a:ext cx="0" cy="0"/>
          <a:chOff x="0" y="0"/>
          <a:chExt cx="0" cy="0"/>
        </a:xfrm>
      </p:grpSpPr>
      <p:sp>
        <p:nvSpPr>
          <p:cNvPr id="2" name="Kuupäeva kohatäide 1"/>
          <p:cNvSpPr>
            <a:spLocks noGrp="1"/>
          </p:cNvSpPr>
          <p:nvPr>
            <p:ph type="dt" sz="half" idx="10"/>
          </p:nvPr>
        </p:nvSpPr>
        <p:spPr/>
        <p:txBody>
          <a:bodyPr/>
          <a:lstStyle/>
          <a:p>
            <a:fld id="{55E754EC-F542-4595-BD67-2FA87A7FA2A8}" type="datetimeFigureOut">
              <a:rPr lang="et-EE" smtClean="0"/>
              <a:t>23.09.19</a:t>
            </a:fld>
            <a:endParaRPr lang="et-EE"/>
          </a:p>
        </p:txBody>
      </p:sp>
      <p:sp>
        <p:nvSpPr>
          <p:cNvPr id="3" name="Jaluse kohatäide 2"/>
          <p:cNvSpPr>
            <a:spLocks noGrp="1"/>
          </p:cNvSpPr>
          <p:nvPr>
            <p:ph type="ftr" sz="quarter" idx="11"/>
          </p:nvPr>
        </p:nvSpPr>
        <p:spPr/>
        <p:txBody>
          <a:bodyPr/>
          <a:lstStyle/>
          <a:p>
            <a:endParaRPr lang="et-EE"/>
          </a:p>
        </p:txBody>
      </p:sp>
      <p:sp>
        <p:nvSpPr>
          <p:cNvPr id="4" name="Slaidinumbri kohatäide 3"/>
          <p:cNvSpPr>
            <a:spLocks noGrp="1"/>
          </p:cNvSpPr>
          <p:nvPr>
            <p:ph type="sldNum" sz="quarter" idx="12"/>
          </p:nvPr>
        </p:nvSpPr>
        <p:spPr/>
        <p:txBody>
          <a:bodyPr/>
          <a:lstStyle/>
          <a:p>
            <a:fld id="{AA49E03C-7072-4661-82A5-510DA5985D8C}" type="slidenum">
              <a:rPr lang="et-EE" smtClean="0"/>
              <a:t>‹#›</a:t>
            </a:fld>
            <a:endParaRPr lang="et-EE"/>
          </a:p>
        </p:txBody>
      </p:sp>
    </p:spTree>
    <p:extLst>
      <p:ext uri="{BB962C8B-B14F-4D97-AF65-F5344CB8AC3E}">
        <p14:creationId xmlns:p14="http://schemas.microsoft.com/office/powerpoint/2010/main" val="39092798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Pealdisega sisu">
    <p:spTree>
      <p:nvGrpSpPr>
        <p:cNvPr id="1" name=""/>
        <p:cNvGrpSpPr/>
        <p:nvPr/>
      </p:nvGrpSpPr>
      <p:grpSpPr>
        <a:xfrm>
          <a:off x="0" y="0"/>
          <a:ext cx="0" cy="0"/>
          <a:chOff x="0" y="0"/>
          <a:chExt cx="0" cy="0"/>
        </a:xfrm>
      </p:grpSpPr>
      <p:sp>
        <p:nvSpPr>
          <p:cNvPr id="2" name="Pealkiri 1"/>
          <p:cNvSpPr>
            <a:spLocks noGrp="1"/>
          </p:cNvSpPr>
          <p:nvPr>
            <p:ph type="title"/>
          </p:nvPr>
        </p:nvSpPr>
        <p:spPr>
          <a:xfrm>
            <a:off x="839788" y="457200"/>
            <a:ext cx="3932237" cy="1600200"/>
          </a:xfrm>
        </p:spPr>
        <p:txBody>
          <a:bodyPr anchor="b"/>
          <a:lstStyle>
            <a:lvl1pPr>
              <a:defRPr sz="3200"/>
            </a:lvl1pPr>
          </a:lstStyle>
          <a:p>
            <a:r>
              <a:rPr lang="et-EE"/>
              <a:t>Muutke pealkirja laadi</a:t>
            </a:r>
          </a:p>
        </p:txBody>
      </p:sp>
      <p:sp>
        <p:nvSpPr>
          <p:cNvPr id="3" name="Sisu kohatäide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t-EE"/>
              <a:t>Muutke teksti laade</a:t>
            </a:r>
          </a:p>
          <a:p>
            <a:pPr lvl="1"/>
            <a:r>
              <a:rPr lang="et-EE"/>
              <a:t>Teine tase</a:t>
            </a:r>
          </a:p>
          <a:p>
            <a:pPr lvl="2"/>
            <a:r>
              <a:rPr lang="et-EE"/>
              <a:t>Kolmas tase</a:t>
            </a:r>
          </a:p>
          <a:p>
            <a:pPr lvl="3"/>
            <a:r>
              <a:rPr lang="et-EE"/>
              <a:t>Neljas tase</a:t>
            </a:r>
          </a:p>
          <a:p>
            <a:pPr lvl="4"/>
            <a:r>
              <a:rPr lang="et-EE"/>
              <a:t>Viies tase</a:t>
            </a:r>
          </a:p>
        </p:txBody>
      </p:sp>
      <p:sp>
        <p:nvSpPr>
          <p:cNvPr id="4" name="Teksti kohatäid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t-EE"/>
              <a:t>Muutke teksti laade</a:t>
            </a:r>
          </a:p>
        </p:txBody>
      </p:sp>
      <p:sp>
        <p:nvSpPr>
          <p:cNvPr id="5" name="Kuupäeva kohatäide 4"/>
          <p:cNvSpPr>
            <a:spLocks noGrp="1"/>
          </p:cNvSpPr>
          <p:nvPr>
            <p:ph type="dt" sz="half" idx="10"/>
          </p:nvPr>
        </p:nvSpPr>
        <p:spPr/>
        <p:txBody>
          <a:bodyPr/>
          <a:lstStyle/>
          <a:p>
            <a:fld id="{55E754EC-F542-4595-BD67-2FA87A7FA2A8}" type="datetimeFigureOut">
              <a:rPr lang="et-EE" smtClean="0"/>
              <a:t>23.09.19</a:t>
            </a:fld>
            <a:endParaRPr lang="et-EE"/>
          </a:p>
        </p:txBody>
      </p:sp>
      <p:sp>
        <p:nvSpPr>
          <p:cNvPr id="6" name="Jaluse kohatäide 5"/>
          <p:cNvSpPr>
            <a:spLocks noGrp="1"/>
          </p:cNvSpPr>
          <p:nvPr>
            <p:ph type="ftr" sz="quarter" idx="11"/>
          </p:nvPr>
        </p:nvSpPr>
        <p:spPr/>
        <p:txBody>
          <a:bodyPr/>
          <a:lstStyle/>
          <a:p>
            <a:endParaRPr lang="et-EE"/>
          </a:p>
        </p:txBody>
      </p:sp>
      <p:sp>
        <p:nvSpPr>
          <p:cNvPr id="7" name="Slaidinumbri kohatäide 6"/>
          <p:cNvSpPr>
            <a:spLocks noGrp="1"/>
          </p:cNvSpPr>
          <p:nvPr>
            <p:ph type="sldNum" sz="quarter" idx="12"/>
          </p:nvPr>
        </p:nvSpPr>
        <p:spPr/>
        <p:txBody>
          <a:bodyPr/>
          <a:lstStyle/>
          <a:p>
            <a:fld id="{AA49E03C-7072-4661-82A5-510DA5985D8C}" type="slidenum">
              <a:rPr lang="et-EE" smtClean="0"/>
              <a:t>‹#›</a:t>
            </a:fld>
            <a:endParaRPr lang="et-EE"/>
          </a:p>
        </p:txBody>
      </p:sp>
    </p:spTree>
    <p:extLst>
      <p:ext uri="{BB962C8B-B14F-4D97-AF65-F5344CB8AC3E}">
        <p14:creationId xmlns:p14="http://schemas.microsoft.com/office/powerpoint/2010/main" val="39400252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ldiallkirjaga pilt">
    <p:spTree>
      <p:nvGrpSpPr>
        <p:cNvPr id="1" name=""/>
        <p:cNvGrpSpPr/>
        <p:nvPr/>
      </p:nvGrpSpPr>
      <p:grpSpPr>
        <a:xfrm>
          <a:off x="0" y="0"/>
          <a:ext cx="0" cy="0"/>
          <a:chOff x="0" y="0"/>
          <a:chExt cx="0" cy="0"/>
        </a:xfrm>
      </p:grpSpPr>
      <p:sp>
        <p:nvSpPr>
          <p:cNvPr id="2" name="Pealkiri 1"/>
          <p:cNvSpPr>
            <a:spLocks noGrp="1"/>
          </p:cNvSpPr>
          <p:nvPr>
            <p:ph type="title"/>
          </p:nvPr>
        </p:nvSpPr>
        <p:spPr>
          <a:xfrm>
            <a:off x="839788" y="457200"/>
            <a:ext cx="3932237" cy="1600200"/>
          </a:xfrm>
        </p:spPr>
        <p:txBody>
          <a:bodyPr anchor="b"/>
          <a:lstStyle>
            <a:lvl1pPr>
              <a:defRPr sz="3200"/>
            </a:lvl1pPr>
          </a:lstStyle>
          <a:p>
            <a:r>
              <a:rPr lang="et-EE"/>
              <a:t>Muutke pealkirja laadi</a:t>
            </a:r>
          </a:p>
        </p:txBody>
      </p:sp>
      <p:sp>
        <p:nvSpPr>
          <p:cNvPr id="3" name="Pildi kohatäid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t-EE"/>
          </a:p>
        </p:txBody>
      </p:sp>
      <p:sp>
        <p:nvSpPr>
          <p:cNvPr id="4" name="Teksti kohatäid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t-EE"/>
              <a:t>Muutke teksti laade</a:t>
            </a:r>
          </a:p>
        </p:txBody>
      </p:sp>
      <p:sp>
        <p:nvSpPr>
          <p:cNvPr id="5" name="Kuupäeva kohatäide 4"/>
          <p:cNvSpPr>
            <a:spLocks noGrp="1"/>
          </p:cNvSpPr>
          <p:nvPr>
            <p:ph type="dt" sz="half" idx="10"/>
          </p:nvPr>
        </p:nvSpPr>
        <p:spPr/>
        <p:txBody>
          <a:bodyPr/>
          <a:lstStyle/>
          <a:p>
            <a:fld id="{55E754EC-F542-4595-BD67-2FA87A7FA2A8}" type="datetimeFigureOut">
              <a:rPr lang="et-EE" smtClean="0"/>
              <a:t>23.09.19</a:t>
            </a:fld>
            <a:endParaRPr lang="et-EE"/>
          </a:p>
        </p:txBody>
      </p:sp>
      <p:sp>
        <p:nvSpPr>
          <p:cNvPr id="6" name="Jaluse kohatäide 5"/>
          <p:cNvSpPr>
            <a:spLocks noGrp="1"/>
          </p:cNvSpPr>
          <p:nvPr>
            <p:ph type="ftr" sz="quarter" idx="11"/>
          </p:nvPr>
        </p:nvSpPr>
        <p:spPr/>
        <p:txBody>
          <a:bodyPr/>
          <a:lstStyle/>
          <a:p>
            <a:endParaRPr lang="et-EE"/>
          </a:p>
        </p:txBody>
      </p:sp>
      <p:sp>
        <p:nvSpPr>
          <p:cNvPr id="7" name="Slaidinumbri kohatäide 6"/>
          <p:cNvSpPr>
            <a:spLocks noGrp="1"/>
          </p:cNvSpPr>
          <p:nvPr>
            <p:ph type="sldNum" sz="quarter" idx="12"/>
          </p:nvPr>
        </p:nvSpPr>
        <p:spPr/>
        <p:txBody>
          <a:bodyPr/>
          <a:lstStyle/>
          <a:p>
            <a:fld id="{AA49E03C-7072-4661-82A5-510DA5985D8C}" type="slidenum">
              <a:rPr lang="et-EE" smtClean="0"/>
              <a:t>‹#›</a:t>
            </a:fld>
            <a:endParaRPr lang="et-EE"/>
          </a:p>
        </p:txBody>
      </p:sp>
    </p:spTree>
    <p:extLst>
      <p:ext uri="{BB962C8B-B14F-4D97-AF65-F5344CB8AC3E}">
        <p14:creationId xmlns:p14="http://schemas.microsoft.com/office/powerpoint/2010/main" val="18546231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ealkirja kohatäid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t-EE"/>
              <a:t>Muutke pealkirja laadi</a:t>
            </a:r>
          </a:p>
        </p:txBody>
      </p:sp>
      <p:sp>
        <p:nvSpPr>
          <p:cNvPr id="3" name="Teksti kohatäid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t-EE"/>
              <a:t>Muutke teksti laade</a:t>
            </a:r>
          </a:p>
          <a:p>
            <a:pPr lvl="1"/>
            <a:r>
              <a:rPr lang="et-EE"/>
              <a:t>Teine tase</a:t>
            </a:r>
          </a:p>
          <a:p>
            <a:pPr lvl="2"/>
            <a:r>
              <a:rPr lang="et-EE"/>
              <a:t>Kolmas tase</a:t>
            </a:r>
          </a:p>
          <a:p>
            <a:pPr lvl="3"/>
            <a:r>
              <a:rPr lang="et-EE"/>
              <a:t>Neljas tase</a:t>
            </a:r>
          </a:p>
          <a:p>
            <a:pPr lvl="4"/>
            <a:r>
              <a:rPr lang="et-EE"/>
              <a:t>Viies tase</a:t>
            </a:r>
          </a:p>
        </p:txBody>
      </p:sp>
      <p:sp>
        <p:nvSpPr>
          <p:cNvPr id="4" name="Kuupäeva kohatäid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5E754EC-F542-4595-BD67-2FA87A7FA2A8}" type="datetimeFigureOut">
              <a:rPr lang="et-EE" smtClean="0"/>
              <a:t>23.09.19</a:t>
            </a:fld>
            <a:endParaRPr lang="et-EE"/>
          </a:p>
        </p:txBody>
      </p:sp>
      <p:sp>
        <p:nvSpPr>
          <p:cNvPr id="5" name="Jaluse kohatäid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t-EE"/>
          </a:p>
        </p:txBody>
      </p:sp>
      <p:sp>
        <p:nvSpPr>
          <p:cNvPr id="6" name="Slaidinumbri kohatäid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49E03C-7072-4661-82A5-510DA5985D8C}" type="slidenum">
              <a:rPr lang="et-EE" smtClean="0"/>
              <a:t>‹#›</a:t>
            </a:fld>
            <a:endParaRPr lang="et-EE"/>
          </a:p>
        </p:txBody>
      </p:sp>
    </p:spTree>
    <p:extLst>
      <p:ext uri="{BB962C8B-B14F-4D97-AF65-F5344CB8AC3E}">
        <p14:creationId xmlns:p14="http://schemas.microsoft.com/office/powerpoint/2010/main" val="36023018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t-E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vmlDrawing" Target="../drawings/vmlDrawing8.vml"/><Relationship Id="rId5" Type="http://schemas.openxmlformats.org/officeDocument/2006/relationships/image" Target="../media/image2.emf"/><Relationship Id="rId4" Type="http://schemas.openxmlformats.org/officeDocument/2006/relationships/oleObject" Target="../embeddings/oleObject7.bin"/></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7" Type="http://schemas.openxmlformats.org/officeDocument/2006/relationships/image" Target="../media/image2.emf"/><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oleObject" Target="../embeddings/oleObject8.bin"/><Relationship Id="rId5" Type="http://schemas.openxmlformats.org/officeDocument/2006/relationships/hyperlink" Target="https://www.tootukassa.ee/iseteenindus" TargetMode="External"/><Relationship Id="rId4" Type="http://schemas.openxmlformats.org/officeDocument/2006/relationships/hyperlink" Target="mailto:tvto_taotlused@tootukassa.ee" TargetMode="Externa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vmlDrawing" Target="../drawings/vmlDrawing10.vml"/><Relationship Id="rId5" Type="http://schemas.openxmlformats.org/officeDocument/2006/relationships/image" Target="../media/image2.emf"/><Relationship Id="rId4" Type="http://schemas.openxmlformats.org/officeDocument/2006/relationships/oleObject" Target="../embeddings/oleObject8.bin"/></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vmlDrawing" Target="../drawings/vmlDrawing11.vml"/><Relationship Id="rId5" Type="http://schemas.openxmlformats.org/officeDocument/2006/relationships/image" Target="../media/image2.emf"/><Relationship Id="rId4" Type="http://schemas.openxmlformats.org/officeDocument/2006/relationships/oleObject" Target="../embeddings/oleObject8.bin"/></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jpeg"/><Relationship Id="rId4" Type="http://schemas.openxmlformats.org/officeDocument/2006/relationships/image" Target="../media/image9.jpg"/></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2.xml"/><Relationship Id="rId1" Type="http://schemas.openxmlformats.org/officeDocument/2006/relationships/vmlDrawing" Target="../drawings/vmlDrawing12.vml"/><Relationship Id="rId4" Type="http://schemas.openxmlformats.org/officeDocument/2006/relationships/image" Target="../media/image2.emf"/></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vmlDrawing" Target="../drawings/vmlDrawing13.vml"/><Relationship Id="rId5" Type="http://schemas.openxmlformats.org/officeDocument/2006/relationships/image" Target="../media/image2.emf"/><Relationship Id="rId4" Type="http://schemas.openxmlformats.org/officeDocument/2006/relationships/oleObject" Target="../embeddings/oleObject10.bin"/></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vmlDrawing" Target="../drawings/vmlDrawing14.vml"/><Relationship Id="rId5" Type="http://schemas.openxmlformats.org/officeDocument/2006/relationships/image" Target="../media/image2.emf"/><Relationship Id="rId4" Type="http://schemas.openxmlformats.org/officeDocument/2006/relationships/oleObject" Target="../embeddings/oleObject11.bin"/></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vmlDrawing" Target="../drawings/vmlDrawing15.vml"/><Relationship Id="rId5" Type="http://schemas.openxmlformats.org/officeDocument/2006/relationships/image" Target="../media/image2.emf"/><Relationship Id="rId4" Type="http://schemas.openxmlformats.org/officeDocument/2006/relationships/oleObject" Target="../embeddings/oleObject12.bin"/></Relationships>
</file>

<file path=ppt/slides/_rels/slide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notesSlide" Target="../notesSlides/notesSlide16.xml"/><Relationship Id="rId7" Type="http://schemas.openxmlformats.org/officeDocument/2006/relationships/image" Target="../media/image14.jpg"/><Relationship Id="rId2" Type="http://schemas.openxmlformats.org/officeDocument/2006/relationships/slideLayout" Target="../slideLayouts/slideLayout2.xml"/><Relationship Id="rId1" Type="http://schemas.openxmlformats.org/officeDocument/2006/relationships/vmlDrawing" Target="../drawings/vmlDrawing16.vml"/><Relationship Id="rId6" Type="http://schemas.openxmlformats.org/officeDocument/2006/relationships/image" Target="../media/image13.jpg"/><Relationship Id="rId11" Type="http://schemas.openxmlformats.org/officeDocument/2006/relationships/image" Target="../media/image18.jpg"/><Relationship Id="rId5" Type="http://schemas.openxmlformats.org/officeDocument/2006/relationships/image" Target="../media/image2.emf"/><Relationship Id="rId10" Type="http://schemas.openxmlformats.org/officeDocument/2006/relationships/image" Target="../media/image17.jpeg"/><Relationship Id="rId4" Type="http://schemas.openxmlformats.org/officeDocument/2006/relationships/oleObject" Target="../embeddings/oleObject13.bin"/><Relationship Id="rId9" Type="http://schemas.openxmlformats.org/officeDocument/2006/relationships/image" Target="../media/image16.jpg"/></Relationships>
</file>

<file path=ppt/slides/_rels/slide21.xml.rels><?xml version="1.0" encoding="UTF-8" standalone="yes"?>
<Relationships xmlns="http://schemas.openxmlformats.org/package/2006/relationships"><Relationship Id="rId8" Type="http://schemas.openxmlformats.org/officeDocument/2006/relationships/hyperlink" Target="http://www.tootukassa.ee/" TargetMode="External"/><Relationship Id="rId3" Type="http://schemas.openxmlformats.org/officeDocument/2006/relationships/notesSlide" Target="../notesSlides/notesSlide17.xml"/><Relationship Id="rId7" Type="http://schemas.openxmlformats.org/officeDocument/2006/relationships/hyperlink" Target="mailto:rannel.silov@tootukassa.ee" TargetMode="External"/><Relationship Id="rId2" Type="http://schemas.openxmlformats.org/officeDocument/2006/relationships/slideLayout" Target="../slideLayouts/slideLayout2.xml"/><Relationship Id="rId1" Type="http://schemas.openxmlformats.org/officeDocument/2006/relationships/vmlDrawing" Target="../drawings/vmlDrawing17.vml"/><Relationship Id="rId6" Type="http://schemas.openxmlformats.org/officeDocument/2006/relationships/hyperlink" Target="mailto:katrin.eero@tootukassa.ee" TargetMode="External"/><Relationship Id="rId5" Type="http://schemas.openxmlformats.org/officeDocument/2006/relationships/hyperlink" Target="mailto:galina.pustoshnaya@tootukassa.ee" TargetMode="External"/><Relationship Id="rId10" Type="http://schemas.openxmlformats.org/officeDocument/2006/relationships/image" Target="../media/image2.emf"/><Relationship Id="rId4" Type="http://schemas.openxmlformats.org/officeDocument/2006/relationships/hyperlink" Target="mailto:pavel.gordijevski@tootukassa.ee" TargetMode="External"/><Relationship Id="rId9" Type="http://schemas.openxmlformats.org/officeDocument/2006/relationships/oleObject" Target="../embeddings/oleObject14.bin"/></Relationships>
</file>

<file path=ppt/slides/_rels/slide3.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notesSlide" Target="../notesSlides/notesSlide2.xml"/><Relationship Id="rId7" Type="http://schemas.openxmlformats.org/officeDocument/2006/relationships/image" Target="../media/image4.jpe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3.jpeg"/><Relationship Id="rId5" Type="http://schemas.openxmlformats.org/officeDocument/2006/relationships/image" Target="../media/image2.emf"/><Relationship Id="rId4" Type="http://schemas.openxmlformats.org/officeDocument/2006/relationships/oleObject" Target="../embeddings/oleObject1.bin"/><Relationship Id="rId9"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chart" Target="../charts/chart2.xml"/><Relationship Id="rId5" Type="http://schemas.openxmlformats.org/officeDocument/2006/relationships/image" Target="../media/image2.emf"/><Relationship Id="rId4" Type="http://schemas.openxmlformats.org/officeDocument/2006/relationships/oleObject" Target="../embeddings/oleObject2.bin"/></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2.emf"/><Relationship Id="rId5" Type="http://schemas.openxmlformats.org/officeDocument/2006/relationships/oleObject" Target="../embeddings/oleObject3.bin"/><Relationship Id="rId4" Type="http://schemas.openxmlformats.org/officeDocument/2006/relationships/chart" Target="../charts/chart3.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image" Target="../media/image2.emf"/><Relationship Id="rId4" Type="http://schemas.openxmlformats.org/officeDocument/2006/relationships/oleObject" Target="../embeddings/oleObject4.bin"/></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vmlDrawing" Target="../drawings/vmlDrawing5.vml"/><Relationship Id="rId5" Type="http://schemas.openxmlformats.org/officeDocument/2006/relationships/image" Target="../media/image2.emf"/><Relationship Id="rId4" Type="http://schemas.openxmlformats.org/officeDocument/2006/relationships/oleObject" Target="../embeddings/oleObject5.bin"/></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vmlDrawing" Target="../drawings/vmlDrawing6.vml"/><Relationship Id="rId5" Type="http://schemas.openxmlformats.org/officeDocument/2006/relationships/image" Target="../media/image2.emf"/><Relationship Id="rId4" Type="http://schemas.openxmlformats.org/officeDocument/2006/relationships/oleObject" Target="../embeddings/oleObject6.bin"/></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vmlDrawing" Target="../drawings/vmlDrawing7.vml"/><Relationship Id="rId5" Type="http://schemas.openxmlformats.org/officeDocument/2006/relationships/image" Target="../media/image2.emf"/><Relationship Id="rId4" Type="http://schemas.openxmlformats.org/officeDocument/2006/relationships/oleObject" Target="../embeddings/oleObject6.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lt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95628" y="569976"/>
            <a:ext cx="9000744" cy="5718048"/>
          </a:xfrm>
          <a:prstGeom prst="rect">
            <a:avLst/>
          </a:prstGeom>
        </p:spPr>
      </p:pic>
      <p:sp>
        <p:nvSpPr>
          <p:cNvPr id="2" name="Pealkiri 1"/>
          <p:cNvSpPr>
            <a:spLocks noGrp="1"/>
          </p:cNvSpPr>
          <p:nvPr>
            <p:ph type="ctrTitle"/>
          </p:nvPr>
        </p:nvSpPr>
        <p:spPr>
          <a:xfrm>
            <a:off x="1452372" y="419169"/>
            <a:ext cx="9144000" cy="2387600"/>
          </a:xfrm>
        </p:spPr>
        <p:txBody>
          <a:bodyPr>
            <a:normAutofit/>
          </a:bodyPr>
          <a:lstStyle/>
          <a:p>
            <a:r>
              <a:rPr lang="ru-RU" sz="4400" dirty="0">
                <a:solidFill>
                  <a:schemeClr val="accent1">
                    <a:lumMod val="50000"/>
                  </a:schemeClr>
                </a:solidFill>
                <a:latin typeface="Calibri" panose="020F0502020204030204" pitchFamily="34" charset="0"/>
              </a:rPr>
              <a:t>Услуги для работодателей людей</a:t>
            </a:r>
            <a:br>
              <a:rPr lang="et-EE" sz="4400" dirty="0">
                <a:solidFill>
                  <a:schemeClr val="accent1">
                    <a:lumMod val="50000"/>
                  </a:schemeClr>
                </a:solidFill>
                <a:latin typeface="Calibri" panose="020F0502020204030204" pitchFamily="34" charset="0"/>
              </a:rPr>
            </a:br>
            <a:r>
              <a:rPr lang="ru-RU" sz="4400" dirty="0">
                <a:solidFill>
                  <a:schemeClr val="accent1">
                    <a:lumMod val="50000"/>
                  </a:schemeClr>
                </a:solidFill>
                <a:latin typeface="Calibri" panose="020F0502020204030204" pitchFamily="34" charset="0"/>
              </a:rPr>
              <a:t> с пониженной трудоспособностью</a:t>
            </a:r>
          </a:p>
        </p:txBody>
      </p:sp>
      <p:sp>
        <p:nvSpPr>
          <p:cNvPr id="3" name="Alapealkiri 2"/>
          <p:cNvSpPr>
            <a:spLocks noGrp="1"/>
          </p:cNvSpPr>
          <p:nvPr>
            <p:ph type="subTitle" idx="1"/>
          </p:nvPr>
        </p:nvSpPr>
        <p:spPr>
          <a:xfrm>
            <a:off x="200810" y="5043562"/>
            <a:ext cx="5436197" cy="1655762"/>
          </a:xfrm>
        </p:spPr>
        <p:txBody>
          <a:bodyPr>
            <a:normAutofit/>
          </a:bodyPr>
          <a:lstStyle/>
          <a:p>
            <a:pPr algn="l"/>
            <a:r>
              <a:rPr lang="et-EE" sz="1800" dirty="0">
                <a:solidFill>
                  <a:schemeClr val="accent1">
                    <a:lumMod val="50000"/>
                  </a:schemeClr>
                </a:solidFill>
                <a:latin typeface="Georgia" panose="02040502050405020303" pitchFamily="18" charset="0"/>
              </a:rPr>
              <a:t>Eesti Töötukassa</a:t>
            </a:r>
          </a:p>
          <a:p>
            <a:pPr algn="l"/>
            <a:r>
              <a:rPr lang="et-EE" sz="1800" dirty="0">
                <a:solidFill>
                  <a:schemeClr val="accent1">
                    <a:lumMod val="50000"/>
                  </a:schemeClr>
                </a:solidFill>
                <a:latin typeface="Georgia" panose="02040502050405020303" pitchFamily="18" charset="0"/>
              </a:rPr>
              <a:t>Ida-Virumaa osakond</a:t>
            </a:r>
          </a:p>
          <a:p>
            <a:pPr algn="l"/>
            <a:r>
              <a:rPr lang="et-EE" sz="1800" dirty="0">
                <a:solidFill>
                  <a:schemeClr val="accent1">
                    <a:lumMod val="50000"/>
                  </a:schemeClr>
                </a:solidFill>
                <a:latin typeface="Georgia" panose="02040502050405020303" pitchFamily="18" charset="0"/>
              </a:rPr>
              <a:t>23.09.2019</a:t>
            </a:r>
          </a:p>
          <a:p>
            <a:pPr algn="l"/>
            <a:r>
              <a:rPr lang="et-EE" sz="1800" b="1" dirty="0">
                <a:solidFill>
                  <a:schemeClr val="accent1">
                    <a:lumMod val="50000"/>
                  </a:schemeClr>
                </a:solidFill>
                <a:latin typeface="Georgia" panose="02040502050405020303" pitchFamily="18" charset="0"/>
              </a:rPr>
              <a:t>Anelia Toptši</a:t>
            </a:r>
            <a:endParaRPr lang="et-EE" sz="1800" dirty="0">
              <a:solidFill>
                <a:schemeClr val="accent1">
                  <a:lumMod val="50000"/>
                </a:schemeClr>
              </a:solidFill>
              <a:latin typeface="Georgia" panose="02040502050405020303" pitchFamily="18" charset="0"/>
            </a:endParaRPr>
          </a:p>
        </p:txBody>
      </p:sp>
    </p:spTree>
    <p:extLst>
      <p:ext uri="{BB962C8B-B14F-4D97-AF65-F5344CB8AC3E}">
        <p14:creationId xmlns:p14="http://schemas.microsoft.com/office/powerpoint/2010/main" val="681655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p:cNvSpPr>
            <a:spLocks noGrp="1"/>
          </p:cNvSpPr>
          <p:nvPr>
            <p:ph type="title"/>
          </p:nvPr>
        </p:nvSpPr>
        <p:spPr>
          <a:xfrm>
            <a:off x="3243714" y="0"/>
            <a:ext cx="8475846" cy="626277"/>
          </a:xfrm>
        </p:spPr>
        <p:txBody>
          <a:bodyPr>
            <a:normAutofit/>
          </a:bodyPr>
          <a:lstStyle/>
          <a:p>
            <a:r>
              <a:rPr lang="ru-RU" sz="3200" b="1" dirty="0">
                <a:latin typeface="+mn-lt"/>
                <a:cs typeface="Andalus" panose="02020603050405020304" pitchFamily="18" charset="-78"/>
              </a:rPr>
              <a:t>Целевые группы</a:t>
            </a:r>
            <a:endParaRPr lang="et-EE" sz="3200" b="1" dirty="0">
              <a:latin typeface="+mn-lt"/>
              <a:cs typeface="Andalus" panose="02020603050405020304" pitchFamily="18" charset="-78"/>
            </a:endParaRPr>
          </a:p>
        </p:txBody>
      </p:sp>
      <p:sp>
        <p:nvSpPr>
          <p:cNvPr id="4" name="Kuupäeva kohatäide 3"/>
          <p:cNvSpPr>
            <a:spLocks noGrp="1"/>
          </p:cNvSpPr>
          <p:nvPr>
            <p:ph type="dt" sz="half" idx="10"/>
          </p:nvPr>
        </p:nvSpPr>
        <p:spPr/>
        <p:txBody>
          <a:bodyPr/>
          <a:lstStyle/>
          <a:p>
            <a:fld id="{22E12EA6-3D29-43B5-AF27-5A06889D5148}" type="datetime1">
              <a:rPr lang="et-EE" smtClean="0"/>
              <a:t>23.09.19</a:t>
            </a:fld>
            <a:endParaRPr lang="et-EE"/>
          </a:p>
        </p:txBody>
      </p:sp>
      <p:sp>
        <p:nvSpPr>
          <p:cNvPr id="5" name="Jaluse kohatäide 4"/>
          <p:cNvSpPr>
            <a:spLocks noGrp="1"/>
          </p:cNvSpPr>
          <p:nvPr>
            <p:ph type="ftr" sz="quarter" idx="11"/>
          </p:nvPr>
        </p:nvSpPr>
        <p:spPr/>
        <p:txBody>
          <a:bodyPr/>
          <a:lstStyle/>
          <a:p>
            <a:r>
              <a:rPr lang="et-EE"/>
              <a:t>Eesti Töötukassa</a:t>
            </a:r>
          </a:p>
        </p:txBody>
      </p:sp>
      <p:sp>
        <p:nvSpPr>
          <p:cNvPr id="6" name="Slaidinumbri kohatäide 5"/>
          <p:cNvSpPr>
            <a:spLocks noGrp="1"/>
          </p:cNvSpPr>
          <p:nvPr>
            <p:ph type="sldNum" sz="quarter" idx="12"/>
          </p:nvPr>
        </p:nvSpPr>
        <p:spPr/>
        <p:txBody>
          <a:bodyPr/>
          <a:lstStyle/>
          <a:p>
            <a:fld id="{AA49E03C-7072-4661-82A5-510DA5985D8C}" type="slidenum">
              <a:rPr lang="et-EE" smtClean="0"/>
              <a:t>10</a:t>
            </a:fld>
            <a:endParaRPr lang="et-EE"/>
          </a:p>
        </p:txBody>
      </p:sp>
      <p:graphicFrame>
        <p:nvGraphicFramePr>
          <p:cNvPr id="7" name="Object 6"/>
          <p:cNvGraphicFramePr>
            <a:graphicFrameLocks noChangeAspect="1"/>
          </p:cNvGraphicFramePr>
          <p:nvPr>
            <p:extLst>
              <p:ext uri="{D42A27DB-BD31-4B8C-83A1-F6EECF244321}">
                <p14:modId xmlns:p14="http://schemas.microsoft.com/office/powerpoint/2010/main" val="2005895740"/>
              </p:ext>
            </p:extLst>
          </p:nvPr>
        </p:nvGraphicFramePr>
        <p:xfrm>
          <a:off x="180753" y="71044"/>
          <a:ext cx="2143125" cy="484188"/>
        </p:xfrm>
        <a:graphic>
          <a:graphicData uri="http://schemas.openxmlformats.org/presentationml/2006/ole">
            <mc:AlternateContent xmlns:mc="http://schemas.openxmlformats.org/markup-compatibility/2006">
              <mc:Choice xmlns:v="urn:schemas-microsoft-com:vml" Requires="v">
                <p:oleObj spid="_x0000_s107586" name="CorelDRAW" r:id="rId4" imgW="6872400" imgH="1553040" progId="">
                  <p:embed/>
                </p:oleObj>
              </mc:Choice>
              <mc:Fallback>
                <p:oleObj name="CorelDRAW" r:id="rId4" imgW="6872400" imgH="1553040" progId="">
                  <p:embed/>
                  <p:pic>
                    <p:nvPicPr>
                      <p:cNvPr id="7"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0753" y="71044"/>
                        <a:ext cx="2143125" cy="484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 name="Sisu kohatäide 9">
            <a:extLst>
              <a:ext uri="{FF2B5EF4-FFF2-40B4-BE49-F238E27FC236}">
                <a16:creationId xmlns:a16="http://schemas.microsoft.com/office/drawing/2014/main" id="{AA65ACE3-580A-4EF0-9E4E-C0BE2222FA73}"/>
              </a:ext>
            </a:extLst>
          </p:cNvPr>
          <p:cNvGraphicFramePr>
            <a:graphicFrameLocks noGrp="1"/>
          </p:cNvGraphicFramePr>
          <p:nvPr>
            <p:ph idx="1"/>
            <p:extLst>
              <p:ext uri="{D42A27DB-BD31-4B8C-83A1-F6EECF244321}">
                <p14:modId xmlns:p14="http://schemas.microsoft.com/office/powerpoint/2010/main" val="429009321"/>
              </p:ext>
            </p:extLst>
          </p:nvPr>
        </p:nvGraphicFramePr>
        <p:xfrm>
          <a:off x="0" y="626276"/>
          <a:ext cx="12192001" cy="6160681"/>
        </p:xfrm>
        <a:graphic>
          <a:graphicData uri="http://schemas.openxmlformats.org/drawingml/2006/table">
            <a:tbl>
              <a:tblPr firstRow="1" bandRow="1">
                <a:tableStyleId>{8A107856-5554-42FB-B03E-39F5DBC370BA}</a:tableStyleId>
              </a:tblPr>
              <a:tblGrid>
                <a:gridCol w="1165765">
                  <a:extLst>
                    <a:ext uri="{9D8B030D-6E8A-4147-A177-3AD203B41FA5}">
                      <a16:colId xmlns:a16="http://schemas.microsoft.com/office/drawing/2014/main" val="518597522"/>
                    </a:ext>
                  </a:extLst>
                </a:gridCol>
                <a:gridCol w="2759329">
                  <a:extLst>
                    <a:ext uri="{9D8B030D-6E8A-4147-A177-3AD203B41FA5}">
                      <a16:colId xmlns:a16="http://schemas.microsoft.com/office/drawing/2014/main" val="4235385409"/>
                    </a:ext>
                  </a:extLst>
                </a:gridCol>
                <a:gridCol w="2818606">
                  <a:extLst>
                    <a:ext uri="{9D8B030D-6E8A-4147-A177-3AD203B41FA5}">
                      <a16:colId xmlns:a16="http://schemas.microsoft.com/office/drawing/2014/main" val="2513247643"/>
                    </a:ext>
                  </a:extLst>
                </a:gridCol>
                <a:gridCol w="2700053">
                  <a:extLst>
                    <a:ext uri="{9D8B030D-6E8A-4147-A177-3AD203B41FA5}">
                      <a16:colId xmlns:a16="http://schemas.microsoft.com/office/drawing/2014/main" val="960213129"/>
                    </a:ext>
                  </a:extLst>
                </a:gridCol>
                <a:gridCol w="2748248">
                  <a:extLst>
                    <a:ext uri="{9D8B030D-6E8A-4147-A177-3AD203B41FA5}">
                      <a16:colId xmlns:a16="http://schemas.microsoft.com/office/drawing/2014/main" val="1748334216"/>
                    </a:ext>
                  </a:extLst>
                </a:gridCol>
              </a:tblGrid>
              <a:tr h="886587">
                <a:tc>
                  <a:txBody>
                    <a:bodyPr/>
                    <a:lstStyle/>
                    <a:p>
                      <a:endParaRPr lang="et-EE" sz="1200" dirty="0"/>
                    </a:p>
                  </a:txBody>
                  <a:tcPr>
                    <a:solidFill>
                      <a:schemeClr val="bg1"/>
                    </a:solidFill>
                  </a:tcPr>
                </a:tc>
                <a:tc>
                  <a:txBody>
                    <a:bodyPr/>
                    <a:lstStyle/>
                    <a:p>
                      <a:r>
                        <a:rPr lang="ru-RU" sz="1600" dirty="0"/>
                        <a:t>Долгосрочные безработные и освобожденные из тюрьмы</a:t>
                      </a:r>
                      <a:endParaRPr lang="et-EE" sz="1600" dirty="0"/>
                    </a:p>
                  </a:txBody>
                  <a:tcPr/>
                </a:tc>
                <a:tc>
                  <a:txBody>
                    <a:bodyPr/>
                    <a:lstStyle/>
                    <a:p>
                      <a:r>
                        <a:rPr lang="ru-RU" sz="1600" b="1" i="0" kern="1200" dirty="0">
                          <a:solidFill>
                            <a:schemeClr val="dk1"/>
                          </a:solidFill>
                          <a:effectLst/>
                          <a:latin typeface="+mn-lt"/>
                          <a:ea typeface="+mn-ea"/>
                          <a:cs typeface="+mn-cs"/>
                        </a:rPr>
                        <a:t>Моё первое рабочее место</a:t>
                      </a:r>
                    </a:p>
                  </a:txBody>
                  <a:tcPr/>
                </a:tc>
                <a:tc>
                  <a:txBody>
                    <a:bodyPr/>
                    <a:lstStyle/>
                    <a:p>
                      <a:r>
                        <a:rPr lang="ru-RU" sz="1600" b="1" i="0" kern="1200" dirty="0">
                          <a:solidFill>
                            <a:schemeClr val="dk1"/>
                          </a:solidFill>
                          <a:effectLst/>
                          <a:latin typeface="+mn-lt"/>
                          <a:ea typeface="+mn-ea"/>
                          <a:cs typeface="+mn-cs"/>
                        </a:rPr>
                        <a:t>Моё первое рабочее место в Эстонии</a:t>
                      </a:r>
                    </a:p>
                  </a:txBody>
                  <a:tcPr/>
                </a:tc>
                <a:tc>
                  <a:txBody>
                    <a:bodyPr/>
                    <a:lstStyle/>
                    <a:p>
                      <a:r>
                        <a:rPr lang="ru-RU" sz="1600" b="1" i="0" kern="1200" dirty="0">
                          <a:solidFill>
                            <a:schemeClr val="dk1"/>
                          </a:solidFill>
                          <a:effectLst/>
                          <a:latin typeface="+mn-lt"/>
                          <a:ea typeface="+mn-ea"/>
                          <a:cs typeface="+mn-cs"/>
                        </a:rPr>
                        <a:t>С пониженной трудоспособностью</a:t>
                      </a:r>
                      <a:endParaRPr lang="et-EE" sz="1600" b="1" dirty="0"/>
                    </a:p>
                  </a:txBody>
                  <a:tcPr/>
                </a:tc>
                <a:extLst>
                  <a:ext uri="{0D108BD9-81ED-4DB2-BD59-A6C34878D82A}">
                    <a16:rowId xmlns:a16="http://schemas.microsoft.com/office/drawing/2014/main" val="2100886383"/>
                  </a:ext>
                </a:extLst>
              </a:tr>
              <a:tr h="3245910">
                <a:tc>
                  <a:txBody>
                    <a:bodyPr/>
                    <a:lstStyle/>
                    <a:p>
                      <a:r>
                        <a:rPr lang="ru-RU" sz="1600" b="1" dirty="0"/>
                        <a:t>Целевые</a:t>
                      </a:r>
                    </a:p>
                    <a:p>
                      <a:r>
                        <a:rPr lang="ru-RU" sz="1600" b="1" dirty="0"/>
                        <a:t>группы</a:t>
                      </a:r>
                      <a:endParaRPr lang="et-EE" sz="1600" b="1" dirty="0"/>
                    </a:p>
                  </a:txBody>
                  <a:tcPr/>
                </a:tc>
                <a:tc>
                  <a:txBody>
                    <a:bodyPr/>
                    <a:lstStyle/>
                    <a:p>
                      <a:pPr marL="171450" indent="-171450">
                        <a:buFont typeface="Wingdings" panose="05000000000000000000" pitchFamily="2" charset="2"/>
                        <a:buChar char="ü"/>
                      </a:pPr>
                      <a:r>
                        <a:rPr lang="ru-RU" sz="1400" b="0" i="0" kern="1200" dirty="0">
                          <a:solidFill>
                            <a:schemeClr val="tx1"/>
                          </a:solidFill>
                          <a:effectLst/>
                          <a:latin typeface="+mn-lt"/>
                          <a:ea typeface="+mn-ea"/>
                          <a:cs typeface="+mn-cs"/>
                        </a:rPr>
                        <a:t>зарегистрированный безработный более 12 месяцев подряд</a:t>
                      </a:r>
                      <a:r>
                        <a:rPr lang="et-EE" sz="1400" dirty="0">
                          <a:solidFill>
                            <a:schemeClr val="tx1"/>
                          </a:solidFill>
                        </a:rPr>
                        <a:t>;</a:t>
                      </a: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et-EE" sz="1400" kern="1200" dirty="0" err="1">
                          <a:solidFill>
                            <a:schemeClr val="tx1"/>
                          </a:solidFill>
                          <a:effectLst/>
                          <a:latin typeface="+mn-lt"/>
                          <a:ea typeface="+mn-ea"/>
                          <a:cs typeface="+mn-cs"/>
                        </a:rPr>
                        <a:t>Возраст</a:t>
                      </a:r>
                      <a:r>
                        <a:rPr lang="et-EE" sz="1400" kern="1200" dirty="0">
                          <a:solidFill>
                            <a:schemeClr val="tx1"/>
                          </a:solidFill>
                          <a:effectLst/>
                          <a:latin typeface="+mn-lt"/>
                          <a:ea typeface="+mn-ea"/>
                          <a:cs typeface="+mn-cs"/>
                        </a:rPr>
                        <a:t> 16 - 24  и </a:t>
                      </a:r>
                      <a:r>
                        <a:rPr lang="ru-RU" sz="1400" kern="1200" dirty="0">
                          <a:solidFill>
                            <a:schemeClr val="tx1"/>
                          </a:solidFill>
                          <a:effectLst/>
                          <a:latin typeface="+mn-lt"/>
                          <a:ea typeface="+mn-ea"/>
                          <a:cs typeface="+mn-cs"/>
                        </a:rPr>
                        <a:t>з</a:t>
                      </a:r>
                      <a:r>
                        <a:rPr lang="et-EE" sz="1400" kern="1200" dirty="0" err="1">
                          <a:solidFill>
                            <a:schemeClr val="tx1"/>
                          </a:solidFill>
                          <a:effectLst/>
                          <a:latin typeface="+mn-lt"/>
                          <a:ea typeface="+mn-ea"/>
                          <a:cs typeface="+mn-cs"/>
                        </a:rPr>
                        <a:t>арегистрирован</a:t>
                      </a:r>
                      <a:r>
                        <a:rPr lang="et-EE" sz="1400" kern="1200" dirty="0">
                          <a:solidFill>
                            <a:schemeClr val="tx1"/>
                          </a:solidFill>
                          <a:effectLst/>
                          <a:latin typeface="+mn-lt"/>
                          <a:ea typeface="+mn-ea"/>
                          <a:cs typeface="+mn-cs"/>
                        </a:rPr>
                        <a:t> </a:t>
                      </a:r>
                      <a:r>
                        <a:rPr lang="et-EE" sz="1400" kern="1200" dirty="0" err="1">
                          <a:solidFill>
                            <a:schemeClr val="tx1"/>
                          </a:solidFill>
                          <a:effectLst/>
                          <a:latin typeface="+mn-lt"/>
                          <a:ea typeface="+mn-ea"/>
                          <a:cs typeface="+mn-cs"/>
                        </a:rPr>
                        <a:t>безработным</a:t>
                      </a:r>
                      <a:r>
                        <a:rPr lang="et-EE" sz="1400" kern="1200" dirty="0">
                          <a:solidFill>
                            <a:schemeClr val="tx1"/>
                          </a:solidFill>
                          <a:effectLst/>
                          <a:latin typeface="+mn-lt"/>
                          <a:ea typeface="+mn-ea"/>
                          <a:cs typeface="+mn-cs"/>
                        </a:rPr>
                        <a:t> </a:t>
                      </a:r>
                      <a:r>
                        <a:rPr lang="et-EE" sz="1400" kern="1200" dirty="0" err="1">
                          <a:solidFill>
                            <a:schemeClr val="tx1"/>
                          </a:solidFill>
                          <a:effectLst/>
                          <a:latin typeface="+mn-lt"/>
                          <a:ea typeface="+mn-ea"/>
                          <a:cs typeface="+mn-cs"/>
                        </a:rPr>
                        <a:t>не</a:t>
                      </a:r>
                      <a:r>
                        <a:rPr lang="et-EE" sz="1400" kern="1200" dirty="0">
                          <a:solidFill>
                            <a:schemeClr val="tx1"/>
                          </a:solidFill>
                          <a:effectLst/>
                          <a:latin typeface="+mn-lt"/>
                          <a:ea typeface="+mn-ea"/>
                          <a:cs typeface="+mn-cs"/>
                        </a:rPr>
                        <a:t> </a:t>
                      </a:r>
                      <a:r>
                        <a:rPr lang="et-EE" sz="1400" kern="1200" dirty="0" err="1">
                          <a:solidFill>
                            <a:schemeClr val="tx1"/>
                          </a:solidFill>
                          <a:effectLst/>
                          <a:latin typeface="+mn-lt"/>
                          <a:ea typeface="+mn-ea"/>
                          <a:cs typeface="+mn-cs"/>
                        </a:rPr>
                        <a:t>менее</a:t>
                      </a:r>
                      <a:r>
                        <a:rPr lang="et-EE" sz="1400" kern="1200" dirty="0">
                          <a:solidFill>
                            <a:schemeClr val="tx1"/>
                          </a:solidFill>
                          <a:effectLst/>
                          <a:latin typeface="+mn-lt"/>
                          <a:ea typeface="+mn-ea"/>
                          <a:cs typeface="+mn-cs"/>
                        </a:rPr>
                        <a:t> 6 </a:t>
                      </a:r>
                      <a:r>
                        <a:rPr lang="et-EE" sz="1400" kern="1200" dirty="0" err="1">
                          <a:solidFill>
                            <a:schemeClr val="tx1"/>
                          </a:solidFill>
                          <a:effectLst/>
                          <a:latin typeface="+mn-lt"/>
                          <a:ea typeface="+mn-ea"/>
                          <a:cs typeface="+mn-cs"/>
                        </a:rPr>
                        <a:t>месяцев</a:t>
                      </a:r>
                      <a:r>
                        <a:rPr lang="et-EE" sz="1400" kern="1200" dirty="0">
                          <a:solidFill>
                            <a:schemeClr val="tx1"/>
                          </a:solidFill>
                          <a:effectLst/>
                          <a:latin typeface="+mn-lt"/>
                          <a:ea typeface="+mn-ea"/>
                          <a:cs typeface="+mn-cs"/>
                        </a:rPr>
                        <a:t> </a:t>
                      </a:r>
                      <a:r>
                        <a:rPr lang="et-EE" sz="1400" kern="1200" dirty="0" err="1">
                          <a:solidFill>
                            <a:schemeClr val="tx1"/>
                          </a:solidFill>
                          <a:effectLst/>
                          <a:latin typeface="+mn-lt"/>
                          <a:ea typeface="+mn-ea"/>
                          <a:cs typeface="+mn-cs"/>
                        </a:rPr>
                        <a:t>подряд</a:t>
                      </a:r>
                      <a:r>
                        <a:rPr lang="et-EE" sz="1400" dirty="0"/>
                        <a:t>;</a:t>
                      </a:r>
                    </a:p>
                    <a:p>
                      <a:pPr marL="171450" indent="-171450">
                        <a:buFont typeface="Wingdings" panose="05000000000000000000" pitchFamily="2" charset="2"/>
                        <a:buChar char="ü"/>
                      </a:pPr>
                      <a:r>
                        <a:rPr lang="ru-RU" sz="1400" b="0" i="0" kern="1200" dirty="0">
                          <a:solidFill>
                            <a:schemeClr val="dk1"/>
                          </a:solidFill>
                          <a:effectLst/>
                          <a:latin typeface="+mn-lt"/>
                          <a:ea typeface="+mn-ea"/>
                          <a:cs typeface="+mn-cs"/>
                        </a:rPr>
                        <a:t>в течение 12 месяцев до регистрации в качестве безработного освободился из тюрьмы;</a:t>
                      </a:r>
                    </a:p>
                    <a:p>
                      <a:pPr marL="171450" indent="-171450">
                        <a:buFont typeface="Wingdings" panose="05000000000000000000" pitchFamily="2" charset="2"/>
                        <a:buChar char="ü"/>
                      </a:pPr>
                      <a:r>
                        <a:rPr lang="ru-RU" sz="1400" b="0" i="0" kern="1200" dirty="0">
                          <a:solidFill>
                            <a:schemeClr val="dk1"/>
                          </a:solidFill>
                          <a:effectLst/>
                          <a:latin typeface="+mn-lt"/>
                          <a:ea typeface="+mn-ea"/>
                          <a:cs typeface="+mn-cs"/>
                        </a:rPr>
                        <a:t>зарегистрирован безработным не менее 12 месяцев в течение предшествующих поступлению на работу 15 месяцев</a:t>
                      </a:r>
                      <a:r>
                        <a:rPr lang="et-EE" sz="1400" dirty="0">
                          <a:latin typeface="+mn-lt"/>
                        </a:rPr>
                        <a:t>.</a:t>
                      </a:r>
                    </a:p>
                  </a:txBody>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lang="ru-RU" sz="1400" b="0" i="0" kern="1200" dirty="0">
                          <a:solidFill>
                            <a:schemeClr val="dk1"/>
                          </a:solidFill>
                          <a:effectLst/>
                          <a:latin typeface="+mn-lt"/>
                          <a:ea typeface="+mn-ea"/>
                          <a:cs typeface="+mn-cs"/>
                        </a:rPr>
                        <a:t> молодой человек в возрасте 16 – 29 лет</a:t>
                      </a:r>
                      <a:r>
                        <a:rPr lang="et-EE" sz="1400" kern="1200" dirty="0">
                          <a:solidFill>
                            <a:schemeClr val="dk1"/>
                          </a:solidFill>
                          <a:effectLst/>
                          <a:latin typeface="+mn-lt"/>
                          <a:ea typeface="+mn-ea"/>
                          <a:cs typeface="+mn-cs"/>
                        </a:rPr>
                        <a:t>, </a:t>
                      </a:r>
                      <a:r>
                        <a:rPr lang="ru-RU" sz="1400" b="0" i="0" kern="1200" dirty="0">
                          <a:solidFill>
                            <a:schemeClr val="dk1"/>
                          </a:solidFill>
                          <a:effectLst/>
                          <a:latin typeface="+mn-lt"/>
                          <a:ea typeface="+mn-ea"/>
                          <a:cs typeface="+mn-cs"/>
                        </a:rPr>
                        <a:t>который зарегистрирован в качестве безработного и не был занят трудовой деятельностью в течение 3 месяцев или был временно занят в общей сложности менее 30 дней</a:t>
                      </a:r>
                      <a:r>
                        <a:rPr lang="et-EE" sz="1400" kern="1200" dirty="0">
                          <a:solidFill>
                            <a:schemeClr val="dk1"/>
                          </a:solidFill>
                          <a:effectLst/>
                          <a:latin typeface="+mn-lt"/>
                          <a:ea typeface="+mn-ea"/>
                          <a:cs typeface="+mn-cs"/>
                        </a:rPr>
                        <a:t>. </a:t>
                      </a:r>
                      <a:r>
                        <a:rPr lang="ru-RU" sz="1400" kern="1200" dirty="0">
                          <a:solidFill>
                            <a:schemeClr val="dk1"/>
                          </a:solidFill>
                          <a:effectLst/>
                          <a:latin typeface="+mn-lt"/>
                          <a:ea typeface="+mn-ea"/>
                          <a:cs typeface="+mn-cs"/>
                        </a:rPr>
                        <a:t>У</a:t>
                      </a:r>
                      <a:r>
                        <a:rPr lang="ru-RU" sz="1400" b="0" i="0" kern="1200" dirty="0">
                          <a:solidFill>
                            <a:schemeClr val="dk1"/>
                          </a:solidFill>
                          <a:effectLst/>
                          <a:latin typeface="+mn-lt"/>
                          <a:ea typeface="+mn-ea"/>
                          <a:cs typeface="+mn-cs"/>
                        </a:rPr>
                        <a:t> которого нет опыта работы или он кратковременный (в течение последних трёх лет опыт работы менее года или весь опыт работы меньше двух лет). </a:t>
                      </a:r>
                      <a:endParaRPr lang="fi-FI" sz="1400" kern="1200" dirty="0">
                        <a:solidFill>
                          <a:schemeClr val="dk1"/>
                        </a:solidFill>
                        <a:effectLst/>
                        <a:latin typeface="+mn-lt"/>
                        <a:ea typeface="+mn-ea"/>
                        <a:cs typeface="+mn-cs"/>
                      </a:endParaRPr>
                    </a:p>
                  </a:txBody>
                  <a:tcPr/>
                </a:tc>
                <a:tc>
                  <a:txBody>
                    <a:bodyPr/>
                    <a:lstStyle/>
                    <a:p>
                      <a:r>
                        <a:rPr lang="ru-RU" sz="1400" b="0" i="0" kern="1200" dirty="0">
                          <a:solidFill>
                            <a:schemeClr val="dk1"/>
                          </a:solidFill>
                          <a:effectLst/>
                          <a:latin typeface="+mn-lt"/>
                          <a:ea typeface="+mn-ea"/>
                          <a:cs typeface="+mn-cs"/>
                        </a:rPr>
                        <a:t>Зарегистрированный в качестве безработного клиент, у которого есть</a:t>
                      </a:r>
                      <a:r>
                        <a:rPr lang="et-EE" sz="1400" dirty="0">
                          <a:latin typeface="+mn-lt"/>
                        </a:rPr>
                        <a:t>:</a:t>
                      </a:r>
                    </a:p>
                    <a:p>
                      <a:pPr marL="285750" indent="-285750">
                        <a:buFont typeface="Wingdings" panose="05000000000000000000" pitchFamily="2" charset="2"/>
                        <a:buChar char="ü"/>
                      </a:pPr>
                      <a:r>
                        <a:rPr lang="ru-RU" sz="1400" b="0" i="0" kern="1200" dirty="0">
                          <a:solidFill>
                            <a:schemeClr val="dk1"/>
                          </a:solidFill>
                          <a:effectLst/>
                          <a:latin typeface="+mn-lt"/>
                          <a:ea typeface="+mn-ea"/>
                          <a:cs typeface="+mn-cs"/>
                        </a:rPr>
                        <a:t>вид на жительство в Эстонии на основании статуса получателя международной защиты  или</a:t>
                      </a:r>
                      <a:r>
                        <a:rPr lang="et-EE" sz="1400" dirty="0">
                          <a:latin typeface="+mn-lt"/>
                        </a:rPr>
                        <a:t>;</a:t>
                      </a:r>
                    </a:p>
                    <a:p>
                      <a:pPr marL="285750" indent="-285750">
                        <a:buFont typeface="Wingdings" panose="05000000000000000000" pitchFamily="2" charset="2"/>
                        <a:buChar char="ü"/>
                      </a:pPr>
                      <a:r>
                        <a:rPr lang="ru-RU" sz="1400" b="0" i="0" kern="1200" dirty="0">
                          <a:solidFill>
                            <a:schemeClr val="dk1"/>
                          </a:solidFill>
                          <a:effectLst/>
                          <a:latin typeface="+mn-lt"/>
                          <a:ea typeface="+mn-ea"/>
                          <a:cs typeface="+mn-cs"/>
                        </a:rPr>
                        <a:t>свидетельство ходатайствующего о международной защите, которое даёт разрешение на работу в Эстонии.</a:t>
                      </a:r>
                      <a:endParaRPr lang="et-EE" sz="1400" dirty="0">
                        <a:latin typeface="+mn-lt"/>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r>
                        <a:rPr lang="ru-RU" sz="1400" b="0" i="0" kern="1200" dirty="0">
                          <a:solidFill>
                            <a:schemeClr val="dk1"/>
                          </a:solidFill>
                          <a:effectLst/>
                          <a:latin typeface="+mn-lt"/>
                          <a:ea typeface="+mn-ea"/>
                          <a:cs typeface="+mn-cs"/>
                        </a:rPr>
                        <a:t>С пониженной трудоспособностью клиент</a:t>
                      </a:r>
                      <a:r>
                        <a:rPr lang="et-EE" sz="1400" kern="1200" dirty="0">
                          <a:solidFill>
                            <a:schemeClr val="dk1"/>
                          </a:solidFill>
                          <a:effectLst/>
                          <a:latin typeface="+mn-lt"/>
                          <a:ea typeface="+mn-ea"/>
                          <a:cs typeface="+mn-cs"/>
                        </a:rPr>
                        <a:t>:</a:t>
                      </a:r>
                    </a:p>
                    <a:p>
                      <a:pPr marL="285750" lvl="0" indent="-285750">
                        <a:buFont typeface="Wingdings" panose="05000000000000000000" pitchFamily="2" charset="2"/>
                        <a:buChar char="ü"/>
                      </a:pPr>
                      <a:r>
                        <a:rPr lang="ru-RU" sz="1400" b="0" i="0" kern="1200" dirty="0">
                          <a:solidFill>
                            <a:schemeClr val="dk1"/>
                          </a:solidFill>
                          <a:effectLst/>
                          <a:latin typeface="+mn-lt"/>
                          <a:ea typeface="+mn-ea"/>
                          <a:cs typeface="+mn-cs"/>
                        </a:rPr>
                        <a:t>был зарегистрирован в качестве безработного не менее шести месяцев подряд или;</a:t>
                      </a:r>
                    </a:p>
                    <a:p>
                      <a:pPr marL="285750" lvl="0" indent="-285750">
                        <a:buFont typeface="Wingdings" panose="05000000000000000000" pitchFamily="2" charset="2"/>
                        <a:buChar char="ü"/>
                      </a:pPr>
                      <a:r>
                        <a:rPr lang="ru-RU" sz="1400" b="0" i="0" kern="1200" dirty="0">
                          <a:solidFill>
                            <a:schemeClr val="dk1"/>
                          </a:solidFill>
                          <a:effectLst/>
                          <a:latin typeface="+mn-lt"/>
                          <a:ea typeface="+mn-ea"/>
                          <a:cs typeface="+mn-cs"/>
                        </a:rPr>
                        <a:t> работал до выхода на открытый рынок труда в условиях защищенной работы.</a:t>
                      </a:r>
                    </a:p>
                  </a:txBody>
                  <a:tcPr/>
                </a:tc>
                <a:extLst>
                  <a:ext uri="{0D108BD9-81ED-4DB2-BD59-A6C34878D82A}">
                    <a16:rowId xmlns:a16="http://schemas.microsoft.com/office/drawing/2014/main" val="2541279162"/>
                  </a:ext>
                </a:extLst>
              </a:tr>
              <a:tr h="771306">
                <a:tc>
                  <a:txBody>
                    <a:bodyPr/>
                    <a:lstStyle/>
                    <a:p>
                      <a:r>
                        <a:rPr lang="ru-RU" sz="1600" b="1" dirty="0">
                          <a:latin typeface="+mn-lt"/>
                        </a:rPr>
                        <a:t>Размер выплат</a:t>
                      </a:r>
                      <a:endParaRPr lang="et-EE" sz="1600" b="1" dirty="0">
                        <a:latin typeface="+mn-lt"/>
                      </a:endParaRPr>
                    </a:p>
                  </a:txBody>
                  <a:tcPr/>
                </a:tc>
                <a:tc>
                  <a:txBody>
                    <a:bodyPr/>
                    <a:lstStyle/>
                    <a:p>
                      <a:r>
                        <a:rPr lang="ru-RU" sz="1400" b="0" i="0" kern="1200" dirty="0">
                          <a:solidFill>
                            <a:schemeClr val="dk1"/>
                          </a:solidFill>
                          <a:effectLst/>
                          <a:latin typeface="+mn-lt"/>
                          <a:ea typeface="+mn-ea"/>
                          <a:cs typeface="+mn-cs"/>
                        </a:rPr>
                        <a:t>50% от брутто зарплаты</a:t>
                      </a:r>
                    </a:p>
                    <a:p>
                      <a:r>
                        <a:rPr lang="et-EE" sz="1400" dirty="0" err="1">
                          <a:latin typeface="+mn-lt"/>
                        </a:rPr>
                        <a:t>max</a:t>
                      </a:r>
                      <a:r>
                        <a:rPr lang="et-EE" sz="1400" dirty="0">
                          <a:latin typeface="+mn-lt"/>
                        </a:rPr>
                        <a:t> – </a:t>
                      </a:r>
                      <a:r>
                        <a:rPr lang="ru-RU" sz="1400" dirty="0">
                          <a:latin typeface="+mn-lt"/>
                        </a:rPr>
                        <a:t>минимальная зарплата </a:t>
                      </a:r>
                      <a:r>
                        <a:rPr lang="et-EE" sz="1400" dirty="0">
                          <a:latin typeface="+mn-lt"/>
                        </a:rPr>
                        <a:t>(540€)</a:t>
                      </a:r>
                    </a:p>
                  </a:txBody>
                  <a:tcPr/>
                </a:tc>
                <a:tc>
                  <a:txBody>
                    <a:bodyPr/>
                    <a:lstStyle/>
                    <a:p>
                      <a:r>
                        <a:rPr lang="ru-RU" sz="1400" b="0" i="0" kern="1200" dirty="0">
                          <a:solidFill>
                            <a:schemeClr val="dk1"/>
                          </a:solidFill>
                          <a:effectLst/>
                          <a:latin typeface="+mn-lt"/>
                          <a:ea typeface="+mn-ea"/>
                          <a:cs typeface="+mn-cs"/>
                        </a:rPr>
                        <a:t>50% от брутто зарплаты</a:t>
                      </a:r>
                    </a:p>
                    <a:p>
                      <a:r>
                        <a:rPr lang="et-EE" sz="1400" dirty="0" err="1">
                          <a:latin typeface="+mn-lt"/>
                        </a:rPr>
                        <a:t>max</a:t>
                      </a:r>
                      <a:r>
                        <a:rPr lang="et-EE" sz="1400" dirty="0">
                          <a:latin typeface="+mn-lt"/>
                        </a:rPr>
                        <a:t> – </a:t>
                      </a:r>
                      <a:r>
                        <a:rPr lang="ru-RU" sz="1400" dirty="0">
                          <a:latin typeface="+mn-lt"/>
                        </a:rPr>
                        <a:t>2</a:t>
                      </a:r>
                      <a:r>
                        <a:rPr lang="et-EE" sz="1400" dirty="0">
                          <a:latin typeface="+mn-lt"/>
                        </a:rPr>
                        <a:t>x</a:t>
                      </a:r>
                      <a:r>
                        <a:rPr lang="ru-RU" sz="1400" dirty="0">
                          <a:latin typeface="+mn-lt"/>
                        </a:rPr>
                        <a:t> минимальной зарплаты</a:t>
                      </a:r>
                      <a:r>
                        <a:rPr lang="et-EE" sz="1400" baseline="0" dirty="0">
                          <a:latin typeface="+mn-lt"/>
                        </a:rPr>
                        <a:t> (1080€)</a:t>
                      </a:r>
                      <a:endParaRPr lang="et-EE" sz="1400" dirty="0">
                        <a:latin typeface="+mn-lt"/>
                      </a:endParaRPr>
                    </a:p>
                  </a:txBody>
                  <a:tcPr/>
                </a:tc>
                <a:tc>
                  <a:txBody>
                    <a:bodyPr/>
                    <a:lstStyle/>
                    <a:p>
                      <a:r>
                        <a:rPr lang="ru-RU" sz="1400" b="0" i="0" kern="1200" dirty="0">
                          <a:solidFill>
                            <a:schemeClr val="dk1"/>
                          </a:solidFill>
                          <a:effectLst/>
                          <a:latin typeface="+mn-lt"/>
                          <a:ea typeface="+mn-ea"/>
                          <a:cs typeface="+mn-cs"/>
                        </a:rPr>
                        <a:t>50% от брутто зарплаты</a:t>
                      </a:r>
                    </a:p>
                    <a:p>
                      <a:r>
                        <a:rPr lang="et-EE" sz="1400" dirty="0" err="1">
                          <a:latin typeface="+mn-lt"/>
                        </a:rPr>
                        <a:t>max</a:t>
                      </a:r>
                      <a:r>
                        <a:rPr lang="et-EE" sz="1400" dirty="0">
                          <a:latin typeface="+mn-lt"/>
                        </a:rPr>
                        <a:t> – </a:t>
                      </a:r>
                      <a:r>
                        <a:rPr lang="ru-RU" sz="1400" dirty="0">
                          <a:latin typeface="+mn-lt"/>
                        </a:rPr>
                        <a:t>минимальная зарплата </a:t>
                      </a:r>
                      <a:r>
                        <a:rPr lang="et-EE" sz="1400" dirty="0">
                          <a:latin typeface="+mn-lt"/>
                        </a:rPr>
                        <a:t>(540€)</a:t>
                      </a:r>
                    </a:p>
                  </a:txBody>
                  <a:tcPr/>
                </a:tc>
                <a:tc>
                  <a:txBody>
                    <a:bodyPr/>
                    <a:lstStyle/>
                    <a:p>
                      <a:r>
                        <a:rPr lang="ru-RU" sz="1400" b="0" i="0" kern="1200" dirty="0">
                          <a:solidFill>
                            <a:schemeClr val="dk1"/>
                          </a:solidFill>
                          <a:effectLst/>
                          <a:latin typeface="+mn-lt"/>
                          <a:ea typeface="+mn-ea"/>
                          <a:cs typeface="+mn-cs"/>
                        </a:rPr>
                        <a:t>50% от брутто зарплаты</a:t>
                      </a:r>
                    </a:p>
                    <a:p>
                      <a:r>
                        <a:rPr lang="et-EE" sz="1400" dirty="0" err="1">
                          <a:latin typeface="+mn-lt"/>
                        </a:rPr>
                        <a:t>max</a:t>
                      </a:r>
                      <a:r>
                        <a:rPr lang="et-EE" sz="1400" dirty="0">
                          <a:latin typeface="+mn-lt"/>
                        </a:rPr>
                        <a:t> – </a:t>
                      </a:r>
                      <a:r>
                        <a:rPr lang="ru-RU" sz="1400" dirty="0">
                          <a:latin typeface="+mn-lt"/>
                        </a:rPr>
                        <a:t>минимальная зарплата </a:t>
                      </a:r>
                      <a:r>
                        <a:rPr lang="et-EE" sz="1400" dirty="0">
                          <a:latin typeface="+mn-lt"/>
                        </a:rPr>
                        <a:t>(540€)</a:t>
                      </a:r>
                    </a:p>
                  </a:txBody>
                  <a:tcPr/>
                </a:tc>
                <a:extLst>
                  <a:ext uri="{0D108BD9-81ED-4DB2-BD59-A6C34878D82A}">
                    <a16:rowId xmlns:a16="http://schemas.microsoft.com/office/drawing/2014/main" val="597597318"/>
                  </a:ext>
                </a:extLst>
              </a:tr>
              <a:tr h="646261">
                <a:tc>
                  <a:txBody>
                    <a:bodyPr/>
                    <a:lstStyle/>
                    <a:p>
                      <a:r>
                        <a:rPr lang="ru-RU" sz="1600" b="1" dirty="0"/>
                        <a:t>Срок тр. договора</a:t>
                      </a:r>
                      <a:endParaRPr lang="et-EE" sz="1600" b="1"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t-EE" sz="1500" dirty="0"/>
                        <a:t>min 6 </a:t>
                      </a:r>
                      <a:r>
                        <a:rPr lang="ru-RU" sz="1500" dirty="0"/>
                        <a:t>месяцев</a:t>
                      </a:r>
                      <a:endParaRPr lang="et-EE" sz="1500" baseline="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t-EE" sz="1500" dirty="0">
                          <a:solidFill>
                            <a:srgbClr val="FF0000"/>
                          </a:solidFill>
                        </a:rPr>
                        <a:t>min 1 </a:t>
                      </a:r>
                      <a:r>
                        <a:rPr lang="ru-RU" sz="1500" dirty="0">
                          <a:solidFill>
                            <a:srgbClr val="FF0000"/>
                          </a:solidFill>
                        </a:rPr>
                        <a:t>год</a:t>
                      </a:r>
                      <a:endParaRPr lang="et-EE" sz="1500" dirty="0">
                        <a:solidFill>
                          <a:srgbClr val="FF0000"/>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t-EE" sz="1500" dirty="0"/>
                        <a:t>min 6 </a:t>
                      </a:r>
                      <a:r>
                        <a:rPr lang="ru-RU" sz="1500" dirty="0"/>
                        <a:t>месяцев</a:t>
                      </a:r>
                      <a:endParaRPr lang="et-EE" sz="1500" baseline="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t-EE" sz="1500" dirty="0"/>
                        <a:t>min 6 </a:t>
                      </a:r>
                      <a:r>
                        <a:rPr lang="ru-RU" sz="1500" dirty="0"/>
                        <a:t>месяцев</a:t>
                      </a:r>
                      <a:endParaRPr lang="et-EE" sz="1500" baseline="0" dirty="0"/>
                    </a:p>
                  </a:txBody>
                  <a:tcPr/>
                </a:tc>
                <a:extLst>
                  <a:ext uri="{0D108BD9-81ED-4DB2-BD59-A6C34878D82A}">
                    <a16:rowId xmlns:a16="http://schemas.microsoft.com/office/drawing/2014/main" val="3834892625"/>
                  </a:ext>
                </a:extLst>
              </a:tr>
              <a:tr h="610617">
                <a:tc>
                  <a:txBody>
                    <a:bodyPr/>
                    <a:lstStyle/>
                    <a:p>
                      <a:r>
                        <a:rPr lang="et-EE" sz="1600" b="1" dirty="0"/>
                        <a:t>Makse periood</a:t>
                      </a:r>
                    </a:p>
                  </a:txBody>
                  <a:tcPr/>
                </a:tc>
                <a:tc>
                  <a:txBody>
                    <a:bodyPr/>
                    <a:lstStyle/>
                    <a:p>
                      <a:r>
                        <a:rPr lang="et-EE" sz="1500" dirty="0"/>
                        <a:t>min 3 </a:t>
                      </a:r>
                      <a:r>
                        <a:rPr lang="ru-RU" sz="1500" dirty="0"/>
                        <a:t>месяца</a:t>
                      </a:r>
                      <a:r>
                        <a:rPr lang="et-EE" sz="1500" baseline="0" dirty="0"/>
                        <a:t> </a:t>
                      </a:r>
                    </a:p>
                    <a:p>
                      <a:r>
                        <a:rPr lang="et-EE" sz="1500" baseline="0" dirty="0" err="1"/>
                        <a:t>max</a:t>
                      </a:r>
                      <a:r>
                        <a:rPr lang="et-EE" sz="1500" baseline="0" dirty="0"/>
                        <a:t> 6 </a:t>
                      </a:r>
                      <a:r>
                        <a:rPr lang="ru-RU" sz="1500" baseline="0" dirty="0"/>
                        <a:t>месяцев</a:t>
                      </a:r>
                      <a:r>
                        <a:rPr lang="et-EE" sz="1500" baseline="0" dirty="0"/>
                        <a:t> </a:t>
                      </a:r>
                      <a:endParaRPr lang="et-EE" sz="1500" dirty="0"/>
                    </a:p>
                  </a:txBody>
                  <a:tcPr/>
                </a:tc>
                <a:tc>
                  <a:txBody>
                    <a:bodyPr/>
                    <a:lstStyle/>
                    <a:p>
                      <a:r>
                        <a:rPr lang="et-EE" sz="1500" dirty="0">
                          <a:solidFill>
                            <a:srgbClr val="FF0000"/>
                          </a:solidFill>
                        </a:rPr>
                        <a:t>min 6 </a:t>
                      </a:r>
                      <a:r>
                        <a:rPr lang="ru-RU" sz="1500" dirty="0" err="1">
                          <a:solidFill>
                            <a:srgbClr val="FF0000"/>
                          </a:solidFill>
                        </a:rPr>
                        <a:t>месяев</a:t>
                      </a:r>
                      <a:endParaRPr lang="et-EE" sz="1500" dirty="0">
                        <a:solidFill>
                          <a:srgbClr val="FF0000"/>
                        </a:solidFill>
                      </a:endParaRPr>
                    </a:p>
                    <a:p>
                      <a:r>
                        <a:rPr lang="et-EE" sz="1500" dirty="0" err="1">
                          <a:solidFill>
                            <a:srgbClr val="FF0000"/>
                          </a:solidFill>
                        </a:rPr>
                        <a:t>max</a:t>
                      </a:r>
                      <a:r>
                        <a:rPr lang="et-EE" sz="1500" dirty="0">
                          <a:solidFill>
                            <a:srgbClr val="FF0000"/>
                          </a:solidFill>
                        </a:rPr>
                        <a:t> 12 </a:t>
                      </a:r>
                      <a:r>
                        <a:rPr lang="ru-RU" sz="1500" dirty="0">
                          <a:solidFill>
                            <a:srgbClr val="FF0000"/>
                          </a:solidFill>
                        </a:rPr>
                        <a:t>месяцев</a:t>
                      </a:r>
                      <a:endParaRPr lang="et-EE" sz="1500" dirty="0">
                        <a:solidFill>
                          <a:srgbClr val="FF0000"/>
                        </a:solidFill>
                      </a:endParaRPr>
                    </a:p>
                  </a:txBody>
                  <a:tcPr/>
                </a:tc>
                <a:tc>
                  <a:txBody>
                    <a:bodyPr/>
                    <a:lstStyle/>
                    <a:p>
                      <a:r>
                        <a:rPr lang="et-EE" sz="1500" dirty="0"/>
                        <a:t>min 3 </a:t>
                      </a:r>
                      <a:r>
                        <a:rPr lang="ru-RU" sz="1500" dirty="0"/>
                        <a:t>месяца</a:t>
                      </a:r>
                      <a:endParaRPr lang="et-EE" sz="1500" dirty="0"/>
                    </a:p>
                    <a:p>
                      <a:r>
                        <a:rPr lang="et-EE" sz="1500" dirty="0" err="1">
                          <a:solidFill>
                            <a:srgbClr val="FF0000"/>
                          </a:solidFill>
                        </a:rPr>
                        <a:t>max</a:t>
                      </a:r>
                      <a:r>
                        <a:rPr lang="et-EE" sz="1500" dirty="0">
                          <a:solidFill>
                            <a:srgbClr val="FF0000"/>
                          </a:solidFill>
                        </a:rPr>
                        <a:t> 12 </a:t>
                      </a:r>
                      <a:r>
                        <a:rPr lang="ru-RU" sz="1500" dirty="0">
                          <a:solidFill>
                            <a:srgbClr val="FF0000"/>
                          </a:solidFill>
                        </a:rPr>
                        <a:t>месяцев</a:t>
                      </a:r>
                      <a:endParaRPr lang="et-EE" sz="1500" dirty="0">
                        <a:solidFill>
                          <a:srgbClr val="FF0000"/>
                        </a:solidFill>
                      </a:endParaRPr>
                    </a:p>
                  </a:txBody>
                  <a:tcPr/>
                </a:tc>
                <a:tc>
                  <a:txBody>
                    <a:bodyPr/>
                    <a:lstStyle/>
                    <a:p>
                      <a:r>
                        <a:rPr lang="et-EE" sz="1500" dirty="0"/>
                        <a:t>min 3 </a:t>
                      </a:r>
                      <a:r>
                        <a:rPr lang="ru-RU" sz="1500" dirty="0"/>
                        <a:t>месяца</a:t>
                      </a:r>
                      <a:endParaRPr lang="et-EE" sz="1500" dirty="0"/>
                    </a:p>
                    <a:p>
                      <a:r>
                        <a:rPr lang="et-EE" sz="1500" dirty="0" err="1">
                          <a:solidFill>
                            <a:srgbClr val="FF0000"/>
                          </a:solidFill>
                        </a:rPr>
                        <a:t>max</a:t>
                      </a:r>
                      <a:r>
                        <a:rPr lang="et-EE" sz="1500" dirty="0">
                          <a:solidFill>
                            <a:srgbClr val="FF0000"/>
                          </a:solidFill>
                        </a:rPr>
                        <a:t> 12 </a:t>
                      </a:r>
                      <a:r>
                        <a:rPr lang="ru-RU" sz="1500" dirty="0">
                          <a:solidFill>
                            <a:srgbClr val="FF0000"/>
                          </a:solidFill>
                        </a:rPr>
                        <a:t>месяцев</a:t>
                      </a:r>
                      <a:endParaRPr lang="et-EE" sz="1500" dirty="0">
                        <a:solidFill>
                          <a:srgbClr val="FF0000"/>
                        </a:solidFill>
                      </a:endParaRPr>
                    </a:p>
                  </a:txBody>
                  <a:tcPr/>
                </a:tc>
                <a:extLst>
                  <a:ext uri="{0D108BD9-81ED-4DB2-BD59-A6C34878D82A}">
                    <a16:rowId xmlns:a16="http://schemas.microsoft.com/office/drawing/2014/main" val="502960698"/>
                  </a:ext>
                </a:extLst>
              </a:tr>
            </a:tbl>
          </a:graphicData>
        </a:graphic>
      </p:graphicFrame>
    </p:spTree>
    <p:extLst>
      <p:ext uri="{BB962C8B-B14F-4D97-AF65-F5344CB8AC3E}">
        <p14:creationId xmlns:p14="http://schemas.microsoft.com/office/powerpoint/2010/main" val="1053052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ealkiri 3"/>
          <p:cNvSpPr>
            <a:spLocks noGrp="1"/>
          </p:cNvSpPr>
          <p:nvPr>
            <p:ph type="title"/>
          </p:nvPr>
        </p:nvSpPr>
        <p:spPr>
          <a:xfrm>
            <a:off x="1688123" y="89847"/>
            <a:ext cx="10515600" cy="832338"/>
          </a:xfrm>
        </p:spPr>
        <p:txBody>
          <a:bodyPr>
            <a:noAutofit/>
          </a:bodyPr>
          <a:lstStyle/>
          <a:p>
            <a:pPr algn="ctr"/>
            <a:r>
              <a:rPr lang="ru-RU" sz="2600" b="1" dirty="0">
                <a:solidFill>
                  <a:srgbClr val="FF6600"/>
                </a:solidFill>
                <a:latin typeface="+mn-lt"/>
              </a:rPr>
              <a:t>Возмещение социального налога за человека с пониженной трудоспособностью</a:t>
            </a:r>
          </a:p>
        </p:txBody>
      </p:sp>
      <p:sp>
        <p:nvSpPr>
          <p:cNvPr id="5" name="Sisu kohatäide 4"/>
          <p:cNvSpPr>
            <a:spLocks noGrp="1"/>
          </p:cNvSpPr>
          <p:nvPr>
            <p:ph idx="1"/>
          </p:nvPr>
        </p:nvSpPr>
        <p:spPr>
          <a:xfrm>
            <a:off x="281354" y="922186"/>
            <a:ext cx="11535508" cy="5677906"/>
          </a:xfrm>
        </p:spPr>
        <p:txBody>
          <a:bodyPr>
            <a:normAutofit/>
          </a:bodyPr>
          <a:lstStyle/>
          <a:p>
            <a:pPr>
              <a:buFont typeface="Wingdings" panose="05000000000000000000" pitchFamily="2" charset="2"/>
              <a:buChar char="Ø"/>
            </a:pPr>
            <a:r>
              <a:rPr lang="ru-RU" sz="2400" dirty="0">
                <a:solidFill>
                  <a:schemeClr val="accent5">
                    <a:lumMod val="50000"/>
                  </a:schemeClr>
                </a:solidFill>
              </a:rPr>
              <a:t>Ходатайствовать о льготах может работодатель, у которого работает человек с пониженной трудоспособностью.</a:t>
            </a:r>
            <a:endParaRPr lang="et-EE" sz="2400" dirty="0">
              <a:solidFill>
                <a:schemeClr val="accent5">
                  <a:lumMod val="50000"/>
                </a:schemeClr>
              </a:solidFill>
              <a:latin typeface="Calibri" panose="020F0502020204030204" pitchFamily="34" charset="0"/>
            </a:endParaRPr>
          </a:p>
          <a:p>
            <a:pPr>
              <a:buFont typeface="Wingdings" panose="05000000000000000000" pitchFamily="2" charset="2"/>
              <a:buChar char="Ø"/>
            </a:pPr>
            <a:r>
              <a:rPr lang="ru-RU" sz="2400" dirty="0">
                <a:solidFill>
                  <a:schemeClr val="accent5">
                    <a:lumMod val="50000"/>
                  </a:schemeClr>
                </a:solidFill>
              </a:rPr>
              <a:t>Государство через кассу по безработице платит социальный налог за работника с пониженной трудоспособностью с ранее установленной месячной ставки (в 2019 году это 500 евро).</a:t>
            </a:r>
          </a:p>
          <a:p>
            <a:pPr>
              <a:buFont typeface="Wingdings" panose="05000000000000000000" pitchFamily="2" charset="2"/>
              <a:buChar char="Ø"/>
            </a:pPr>
            <a:r>
              <a:rPr lang="ru-RU" sz="2400" dirty="0">
                <a:solidFill>
                  <a:schemeClr val="accent5">
                    <a:lumMod val="50000"/>
                  </a:schemeClr>
                </a:solidFill>
              </a:rPr>
              <a:t>Работодатель будет платить социальный налог за работника с пониженной трудоспособностью с той части его заработной платы, которая превышает заплаченный кассой по безработице социальный налог, рассчитанный на основании месячной ставки</a:t>
            </a:r>
            <a:r>
              <a:rPr lang="ru-RU" sz="2400" dirty="0"/>
              <a:t>.  </a:t>
            </a:r>
            <a:r>
              <a:rPr lang="ru-RU" sz="2400" dirty="0">
                <a:solidFill>
                  <a:schemeClr val="accent5">
                    <a:lumMod val="50000"/>
                  </a:schemeClr>
                </a:solidFill>
              </a:rPr>
              <a:t>  </a:t>
            </a:r>
            <a:endParaRPr lang="et-EE" sz="2400" dirty="0">
              <a:solidFill>
                <a:schemeClr val="accent5">
                  <a:lumMod val="50000"/>
                </a:schemeClr>
              </a:solidFill>
            </a:endParaRPr>
          </a:p>
          <a:p>
            <a:pPr marL="0" indent="0">
              <a:buNone/>
            </a:pPr>
            <a:r>
              <a:rPr lang="ru-RU" sz="1800" b="1" dirty="0"/>
              <a:t>Ходатайство можно подать:</a:t>
            </a:r>
          </a:p>
          <a:p>
            <a:r>
              <a:rPr lang="et-EE" sz="1800" dirty="0" err="1"/>
              <a:t>по</a:t>
            </a:r>
            <a:r>
              <a:rPr lang="et-EE" sz="1800" dirty="0"/>
              <a:t> </a:t>
            </a:r>
            <a:r>
              <a:rPr lang="et-EE" sz="1800" dirty="0" err="1"/>
              <a:t>почте</a:t>
            </a:r>
            <a:r>
              <a:rPr lang="et-EE" sz="1800" dirty="0"/>
              <a:t> </a:t>
            </a:r>
            <a:r>
              <a:rPr lang="et-EE" sz="1800" dirty="0" err="1"/>
              <a:t>на</a:t>
            </a:r>
            <a:r>
              <a:rPr lang="et-EE" sz="1800" dirty="0"/>
              <a:t> </a:t>
            </a:r>
            <a:r>
              <a:rPr lang="et-EE" sz="1800" dirty="0" err="1"/>
              <a:t>адрес</a:t>
            </a:r>
            <a:r>
              <a:rPr lang="et-EE" sz="1800" dirty="0"/>
              <a:t> Lasnamäe 2, 11412 Tallinn</a:t>
            </a:r>
            <a:endParaRPr lang="ru-RU" sz="1800" dirty="0"/>
          </a:p>
          <a:p>
            <a:r>
              <a:rPr lang="et-EE" sz="1800" dirty="0" err="1"/>
              <a:t>по</a:t>
            </a:r>
            <a:r>
              <a:rPr lang="et-EE" sz="1800" dirty="0"/>
              <a:t> э-</a:t>
            </a:r>
            <a:r>
              <a:rPr lang="et-EE" sz="1800" dirty="0" err="1"/>
              <a:t>почте</a:t>
            </a:r>
            <a:r>
              <a:rPr lang="et-EE" sz="1800" dirty="0"/>
              <a:t> (</a:t>
            </a:r>
            <a:r>
              <a:rPr lang="et-EE" sz="1800" dirty="0" err="1"/>
              <a:t>дигитально</a:t>
            </a:r>
            <a:r>
              <a:rPr lang="et-EE" sz="1800" dirty="0"/>
              <a:t> </a:t>
            </a:r>
            <a:r>
              <a:rPr lang="et-EE" sz="1800" dirty="0" err="1"/>
              <a:t>подписанное</a:t>
            </a:r>
            <a:r>
              <a:rPr lang="et-EE" sz="1800" dirty="0"/>
              <a:t>) </a:t>
            </a:r>
            <a:r>
              <a:rPr lang="et-EE" sz="1800" u="sng" dirty="0">
                <a:hlinkClick r:id="rId4"/>
              </a:rPr>
              <a:t>tvto_taotlused@tootukassa.ee</a:t>
            </a:r>
            <a:endParaRPr lang="ru-RU" sz="1800" u="sng" dirty="0"/>
          </a:p>
          <a:p>
            <a:r>
              <a:rPr lang="ru-RU" sz="1800" dirty="0"/>
              <a:t>на месте в уездном отделении кассы по безработице или </a:t>
            </a:r>
          </a:p>
          <a:p>
            <a:r>
              <a:rPr lang="et-EE" sz="1800" dirty="0" err="1"/>
              <a:t>через</a:t>
            </a:r>
            <a:r>
              <a:rPr lang="et-EE" sz="1800" dirty="0"/>
              <a:t> </a:t>
            </a:r>
            <a:r>
              <a:rPr lang="et-EE" sz="1800" dirty="0" err="1"/>
              <a:t>портал</a:t>
            </a:r>
            <a:r>
              <a:rPr lang="et-EE" sz="1800" dirty="0"/>
              <a:t> </a:t>
            </a:r>
            <a:r>
              <a:rPr lang="et-EE" sz="1800" dirty="0" err="1"/>
              <a:t>самообслуживания</a:t>
            </a:r>
            <a:r>
              <a:rPr lang="et-EE" sz="1800" dirty="0"/>
              <a:t>: </a:t>
            </a:r>
            <a:r>
              <a:rPr lang="et-EE" sz="1800" u="sng" dirty="0">
                <a:hlinkClick r:id="rId5"/>
              </a:rPr>
              <a:t>www.tootukassa.ee/iseteenindus</a:t>
            </a:r>
            <a:r>
              <a:rPr lang="et-EE" sz="1800" dirty="0"/>
              <a:t>. </a:t>
            </a:r>
            <a:endParaRPr lang="ru-RU" sz="1800" b="1" dirty="0"/>
          </a:p>
          <a:p>
            <a:pPr marL="0" indent="0" algn="r">
              <a:buNone/>
            </a:pPr>
            <a:endParaRPr lang="et-EE" dirty="0"/>
          </a:p>
        </p:txBody>
      </p:sp>
      <p:graphicFrame>
        <p:nvGraphicFramePr>
          <p:cNvPr id="6" name="Object 8"/>
          <p:cNvGraphicFramePr>
            <a:graphicFrameLocks noChangeAspect="1"/>
          </p:cNvGraphicFramePr>
          <p:nvPr>
            <p:extLst>
              <p:ext uri="{D42A27DB-BD31-4B8C-83A1-F6EECF244321}">
                <p14:modId xmlns:p14="http://schemas.microsoft.com/office/powerpoint/2010/main" val="2818281130"/>
              </p:ext>
            </p:extLst>
          </p:nvPr>
        </p:nvGraphicFramePr>
        <p:xfrm>
          <a:off x="190502" y="142875"/>
          <a:ext cx="2197098" cy="484188"/>
        </p:xfrm>
        <a:graphic>
          <a:graphicData uri="http://schemas.openxmlformats.org/presentationml/2006/ole">
            <mc:AlternateContent xmlns:mc="http://schemas.openxmlformats.org/markup-compatibility/2006">
              <mc:Choice xmlns:v="urn:schemas-microsoft-com:vml" Requires="v">
                <p:oleObj spid="_x0000_s97395" name="CorelDRAW" r:id="rId6" imgW="6872400" imgH="1553040" progId="">
                  <p:embed/>
                </p:oleObj>
              </mc:Choice>
              <mc:Fallback>
                <p:oleObj name="CorelDRAW" r:id="rId6" imgW="6872400" imgH="1553040" progId="">
                  <p:embed/>
                  <p:pic>
                    <p:nvPicPr>
                      <p:cNvPr id="6" name="Object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0502" y="142875"/>
                        <a:ext cx="2197098" cy="484188"/>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4432287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ealkiri 3"/>
          <p:cNvSpPr>
            <a:spLocks noGrp="1"/>
          </p:cNvSpPr>
          <p:nvPr>
            <p:ph type="title"/>
          </p:nvPr>
        </p:nvSpPr>
        <p:spPr>
          <a:xfrm>
            <a:off x="1042866" y="298817"/>
            <a:ext cx="10515600" cy="1289538"/>
          </a:xfrm>
        </p:spPr>
        <p:txBody>
          <a:bodyPr>
            <a:noAutofit/>
          </a:bodyPr>
          <a:lstStyle/>
          <a:p>
            <a:pPr algn="ctr"/>
            <a:r>
              <a:rPr lang="ru-RU" sz="3200" b="1" dirty="0">
                <a:solidFill>
                  <a:srgbClr val="FF6600"/>
                </a:solidFill>
                <a:latin typeface="+mn-lt"/>
              </a:rPr>
              <a:t>Для получения льгот по социальному налогу должны быть выполнены следующие условия:</a:t>
            </a:r>
          </a:p>
        </p:txBody>
      </p:sp>
      <p:sp>
        <p:nvSpPr>
          <p:cNvPr id="5" name="Sisu kohatäide 4"/>
          <p:cNvSpPr>
            <a:spLocks noGrp="1"/>
          </p:cNvSpPr>
          <p:nvPr>
            <p:ph idx="1"/>
          </p:nvPr>
        </p:nvSpPr>
        <p:spPr>
          <a:xfrm>
            <a:off x="281354" y="1588355"/>
            <a:ext cx="11520610" cy="5126770"/>
          </a:xfrm>
        </p:spPr>
        <p:txBody>
          <a:bodyPr>
            <a:normAutofit/>
          </a:bodyPr>
          <a:lstStyle/>
          <a:p>
            <a:pPr>
              <a:buFont typeface="Wingdings" panose="05000000000000000000" pitchFamily="2" charset="2"/>
              <a:buChar char="ü"/>
            </a:pPr>
            <a:r>
              <a:rPr lang="ru-RU" dirty="0">
                <a:solidFill>
                  <a:srgbClr val="002060"/>
                </a:solidFill>
                <a:latin typeface="Calibri" panose="020F0502020204030204" pitchFamily="34" charset="0"/>
              </a:rPr>
              <a:t>работодатель является коммерческим товариществом, недоходным объединением, целевым учреждением или предпринимателем-физическим лицом;</a:t>
            </a:r>
          </a:p>
          <a:p>
            <a:pPr marL="0" indent="0">
              <a:buNone/>
            </a:pPr>
            <a:endParaRPr lang="ru-RU" dirty="0">
              <a:solidFill>
                <a:srgbClr val="002060"/>
              </a:solidFill>
              <a:latin typeface="Calibri" panose="020F0502020204030204" pitchFamily="34" charset="0"/>
            </a:endParaRPr>
          </a:p>
          <a:p>
            <a:pPr>
              <a:buFont typeface="Wingdings" panose="05000000000000000000" pitchFamily="2" charset="2"/>
              <a:buChar char="ü"/>
            </a:pPr>
            <a:r>
              <a:rPr lang="ru-RU" dirty="0">
                <a:solidFill>
                  <a:srgbClr val="002060"/>
                </a:solidFill>
                <a:latin typeface="Calibri" panose="020F0502020204030204" pitchFamily="34" charset="0"/>
              </a:rPr>
              <a:t>у работника имеется частичная трудоспособность или отсутствие трудоспособности или по крайней мере 40% постоянной нетрудоспособности;</a:t>
            </a:r>
          </a:p>
          <a:p>
            <a:pPr marL="0" indent="0">
              <a:buNone/>
            </a:pPr>
            <a:endParaRPr lang="ru-RU" dirty="0">
              <a:solidFill>
                <a:srgbClr val="002060"/>
              </a:solidFill>
              <a:latin typeface="Calibri" panose="020F0502020204030204" pitchFamily="34" charset="0"/>
            </a:endParaRPr>
          </a:p>
          <a:p>
            <a:pPr>
              <a:buFont typeface="Wingdings" panose="05000000000000000000" pitchFamily="2" charset="2"/>
              <a:buChar char="ü"/>
            </a:pPr>
            <a:r>
              <a:rPr lang="ru-RU" dirty="0">
                <a:solidFill>
                  <a:srgbClr val="002060"/>
                </a:solidFill>
                <a:latin typeface="Calibri" panose="020F0502020204030204" pitchFamily="34" charset="0"/>
              </a:rPr>
              <a:t>работник работает у работодателя на основании трудового договора.</a:t>
            </a:r>
          </a:p>
          <a:p>
            <a:pPr>
              <a:buFont typeface="Wingdings" panose="05000000000000000000" pitchFamily="2" charset="2"/>
              <a:buChar char="ü"/>
            </a:pPr>
            <a:endParaRPr lang="ru-RU" dirty="0">
              <a:solidFill>
                <a:srgbClr val="002060"/>
              </a:solidFill>
              <a:latin typeface="Calibri" panose="020F0502020204030204" pitchFamily="34" charset="0"/>
            </a:endParaRPr>
          </a:p>
          <a:p>
            <a:pPr>
              <a:buFont typeface="Wingdings" panose="05000000000000000000" pitchFamily="2" charset="2"/>
              <a:buChar char="Ø"/>
            </a:pPr>
            <a:endParaRPr lang="ru-RU" dirty="0">
              <a:solidFill>
                <a:srgbClr val="002060"/>
              </a:solidFill>
              <a:latin typeface="Calibri" panose="020F0502020204030204" pitchFamily="34" charset="0"/>
            </a:endParaRPr>
          </a:p>
          <a:p>
            <a:pPr>
              <a:buFont typeface="Wingdings" panose="05000000000000000000" pitchFamily="2" charset="2"/>
              <a:buChar char="Ø"/>
            </a:pPr>
            <a:endParaRPr lang="et-EE" dirty="0"/>
          </a:p>
        </p:txBody>
      </p:sp>
      <p:graphicFrame>
        <p:nvGraphicFramePr>
          <p:cNvPr id="6" name="Object 8"/>
          <p:cNvGraphicFramePr>
            <a:graphicFrameLocks noChangeAspect="1"/>
          </p:cNvGraphicFramePr>
          <p:nvPr/>
        </p:nvGraphicFramePr>
        <p:xfrm>
          <a:off x="190502" y="142875"/>
          <a:ext cx="2197098" cy="484188"/>
        </p:xfrm>
        <a:graphic>
          <a:graphicData uri="http://schemas.openxmlformats.org/presentationml/2006/ole">
            <mc:AlternateContent xmlns:mc="http://schemas.openxmlformats.org/markup-compatibility/2006">
              <mc:Choice xmlns:v="urn:schemas-microsoft-com:vml" Requires="v">
                <p:oleObj spid="_x0000_s108597" name="CorelDRAW" r:id="rId4" imgW="6872400" imgH="1553040" progId="">
                  <p:embed/>
                </p:oleObj>
              </mc:Choice>
              <mc:Fallback>
                <p:oleObj name="CorelDRAW" r:id="rId4" imgW="6872400" imgH="1553040" progId="">
                  <p:embed/>
                  <p:pic>
                    <p:nvPicPr>
                      <p:cNvPr id="6" name="Object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0502" y="142875"/>
                        <a:ext cx="2197098" cy="484188"/>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458359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ealkiri 3"/>
          <p:cNvSpPr>
            <a:spLocks noGrp="1"/>
          </p:cNvSpPr>
          <p:nvPr>
            <p:ph type="title"/>
          </p:nvPr>
        </p:nvSpPr>
        <p:spPr>
          <a:xfrm>
            <a:off x="1042866" y="468923"/>
            <a:ext cx="10515600" cy="1119432"/>
          </a:xfrm>
        </p:spPr>
        <p:txBody>
          <a:bodyPr>
            <a:noAutofit/>
          </a:bodyPr>
          <a:lstStyle/>
          <a:p>
            <a:pPr algn="ctr"/>
            <a:r>
              <a:rPr lang="ru-RU" sz="3200" b="1" dirty="0">
                <a:solidFill>
                  <a:srgbClr val="FF6600"/>
                </a:solidFill>
                <a:latin typeface="+mn-lt"/>
              </a:rPr>
              <a:t>Приспособление рабочих помещений и оборудования</a:t>
            </a:r>
            <a:br>
              <a:rPr lang="ru-RU" dirty="0"/>
            </a:br>
            <a:endParaRPr lang="ru-RU" sz="3200" b="1" dirty="0">
              <a:solidFill>
                <a:srgbClr val="FF6600"/>
              </a:solidFill>
              <a:latin typeface="+mn-lt"/>
            </a:endParaRPr>
          </a:p>
        </p:txBody>
      </p:sp>
      <p:sp>
        <p:nvSpPr>
          <p:cNvPr id="5" name="Sisu kohatäide 4"/>
          <p:cNvSpPr>
            <a:spLocks noGrp="1"/>
          </p:cNvSpPr>
          <p:nvPr>
            <p:ph idx="1"/>
          </p:nvPr>
        </p:nvSpPr>
        <p:spPr>
          <a:xfrm>
            <a:off x="190502" y="1113692"/>
            <a:ext cx="11611462" cy="5601433"/>
          </a:xfrm>
        </p:spPr>
        <p:txBody>
          <a:bodyPr>
            <a:normAutofit/>
          </a:bodyPr>
          <a:lstStyle/>
          <a:p>
            <a:pPr>
              <a:buFont typeface="Wingdings" panose="05000000000000000000" pitchFamily="2" charset="2"/>
              <a:buChar char="Ø"/>
            </a:pPr>
            <a:r>
              <a:rPr lang="ru-RU" sz="2600" dirty="0">
                <a:solidFill>
                  <a:srgbClr val="002060"/>
                </a:solidFill>
                <a:latin typeface="Calibri" panose="020F0502020204030204" pitchFamily="34" charset="0"/>
              </a:rPr>
              <a:t>Мы помогаем приспособить рабочее место так, чтобы оно стало доступно для работника, и он мог бы пользоваться рабочим оборудованием.</a:t>
            </a:r>
          </a:p>
          <a:p>
            <a:pPr marL="0" indent="0">
              <a:buNone/>
            </a:pPr>
            <a:endParaRPr lang="et-EE" sz="2600" dirty="0">
              <a:solidFill>
                <a:srgbClr val="002060"/>
              </a:solidFill>
              <a:latin typeface="Calibri" panose="020F0502020204030204" pitchFamily="34" charset="0"/>
            </a:endParaRPr>
          </a:p>
          <a:p>
            <a:pPr>
              <a:buFont typeface="Wingdings" panose="05000000000000000000" pitchFamily="2" charset="2"/>
              <a:buChar char="Ø"/>
            </a:pPr>
            <a:r>
              <a:rPr lang="ru-RU" sz="2600" dirty="0">
                <a:solidFill>
                  <a:srgbClr val="002060"/>
                </a:solidFill>
                <a:latin typeface="Calibri" panose="020F0502020204030204" pitchFamily="34" charset="0"/>
              </a:rPr>
              <a:t>В зависимости от случая и исходя из разумной стоимости приспособления помещений и оборудования, возможно возместить работодателю до 100% расходов. </a:t>
            </a:r>
          </a:p>
          <a:p>
            <a:pPr marL="0" indent="0">
              <a:buNone/>
            </a:pPr>
            <a:endParaRPr lang="ru-RU" sz="2600" dirty="0">
              <a:solidFill>
                <a:srgbClr val="002060"/>
              </a:solidFill>
              <a:latin typeface="Calibri" panose="020F0502020204030204" pitchFamily="34" charset="0"/>
            </a:endParaRPr>
          </a:p>
          <a:p>
            <a:pPr>
              <a:buFont typeface="Wingdings" panose="05000000000000000000" pitchFamily="2" charset="2"/>
              <a:buChar char="Ø"/>
            </a:pPr>
            <a:r>
              <a:rPr lang="ru-RU" sz="2600" dirty="0">
                <a:solidFill>
                  <a:srgbClr val="002060"/>
                </a:solidFill>
                <a:latin typeface="Calibri" panose="020F0502020204030204" pitchFamily="34" charset="0"/>
              </a:rPr>
              <a:t>Трудовые отношения с работником должны быть бессрочные или срочные продолжительностью не менее трёх лет. </a:t>
            </a:r>
          </a:p>
          <a:p>
            <a:pPr marL="0" indent="0">
              <a:buNone/>
            </a:pPr>
            <a:endParaRPr lang="ru-RU" sz="2600" dirty="0">
              <a:solidFill>
                <a:srgbClr val="002060"/>
              </a:solidFill>
              <a:latin typeface="Calibri" panose="020F0502020204030204" pitchFamily="34" charset="0"/>
            </a:endParaRPr>
          </a:p>
          <a:p>
            <a:pPr>
              <a:buFont typeface="Wingdings" panose="05000000000000000000" pitchFamily="2" charset="2"/>
              <a:buChar char="Ø"/>
            </a:pPr>
            <a:r>
              <a:rPr lang="ru-RU" sz="2600" dirty="0">
                <a:solidFill>
                  <a:srgbClr val="002060"/>
                </a:solidFill>
                <a:latin typeface="Calibri" panose="020F0502020204030204" pitchFamily="34" charset="0"/>
              </a:rPr>
              <a:t>О возмещении расходов можно ходатайствовать на одного работника один раз в течение трёх лет.</a:t>
            </a:r>
            <a:endParaRPr lang="et-EE" sz="2600" dirty="0">
              <a:solidFill>
                <a:srgbClr val="002060"/>
              </a:solidFill>
              <a:latin typeface="Calibri" panose="020F0502020204030204" pitchFamily="34" charset="0"/>
            </a:endParaRPr>
          </a:p>
        </p:txBody>
      </p:sp>
      <p:graphicFrame>
        <p:nvGraphicFramePr>
          <p:cNvPr id="6" name="Object 8"/>
          <p:cNvGraphicFramePr>
            <a:graphicFrameLocks noChangeAspect="1"/>
          </p:cNvGraphicFramePr>
          <p:nvPr/>
        </p:nvGraphicFramePr>
        <p:xfrm>
          <a:off x="190502" y="142875"/>
          <a:ext cx="2197098" cy="484188"/>
        </p:xfrm>
        <a:graphic>
          <a:graphicData uri="http://schemas.openxmlformats.org/presentationml/2006/ole">
            <mc:AlternateContent xmlns:mc="http://schemas.openxmlformats.org/markup-compatibility/2006">
              <mc:Choice xmlns:v="urn:schemas-microsoft-com:vml" Requires="v">
                <p:oleObj spid="_x0000_s109621" name="CorelDRAW" r:id="rId4" imgW="6872400" imgH="1553040" progId="">
                  <p:embed/>
                </p:oleObj>
              </mc:Choice>
              <mc:Fallback>
                <p:oleObj name="CorelDRAW" r:id="rId4" imgW="6872400" imgH="1553040" progId="">
                  <p:embed/>
                  <p:pic>
                    <p:nvPicPr>
                      <p:cNvPr id="6" name="Object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0502" y="142875"/>
                        <a:ext cx="2197098" cy="484188"/>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18170784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3042" name="Picture 2" descr="Platvorm kassa taga ratastoolis tÃ¶Ã¶tajale">
            <a:extLst>
              <a:ext uri="{FF2B5EF4-FFF2-40B4-BE49-F238E27FC236}">
                <a16:creationId xmlns:a16="http://schemas.microsoft.com/office/drawing/2014/main" id="{C769C5BC-90FA-4585-906E-C03B5D06B3A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62" t="11628" r="-362"/>
          <a:stretch/>
        </p:blipFill>
        <p:spPr bwMode="auto">
          <a:xfrm>
            <a:off x="4779856" y="2392733"/>
            <a:ext cx="4534321" cy="4246880"/>
          </a:xfrm>
          <a:prstGeom prst="rect">
            <a:avLst/>
          </a:prstGeom>
          <a:noFill/>
          <a:extLst>
            <a:ext uri="{909E8E84-426E-40DD-AFC4-6F175D3DCCD1}">
              <a14:hiddenFill xmlns:a14="http://schemas.microsoft.com/office/drawing/2010/main">
                <a:solidFill>
                  <a:srgbClr val="FFFFFF"/>
                </a:solidFill>
              </a14:hiddenFill>
            </a:ext>
          </a:extLst>
        </p:spPr>
      </p:pic>
      <p:grpSp>
        <p:nvGrpSpPr>
          <p:cNvPr id="4" name="Rühm 3">
            <a:extLst>
              <a:ext uri="{FF2B5EF4-FFF2-40B4-BE49-F238E27FC236}">
                <a16:creationId xmlns:a16="http://schemas.microsoft.com/office/drawing/2014/main" id="{2DC8AC90-E5C3-4B24-B0DF-8E0E52338C77}"/>
              </a:ext>
            </a:extLst>
          </p:cNvPr>
          <p:cNvGrpSpPr/>
          <p:nvPr/>
        </p:nvGrpSpPr>
        <p:grpSpPr>
          <a:xfrm>
            <a:off x="5669280" y="-141515"/>
            <a:ext cx="6522720" cy="4235995"/>
            <a:chOff x="5722587" y="1340251"/>
            <a:chExt cx="6315951" cy="4237224"/>
          </a:xfrm>
        </p:grpSpPr>
        <p:pic>
          <p:nvPicPr>
            <p:cNvPr id="5" name="Pilt 4">
              <a:extLst>
                <a:ext uri="{FF2B5EF4-FFF2-40B4-BE49-F238E27FC236}">
                  <a16:creationId xmlns:a16="http://schemas.microsoft.com/office/drawing/2014/main" id="{7B7FD8AD-CBBE-4F34-A89C-2CB6FA11950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22587" y="1368695"/>
              <a:ext cx="3863373" cy="2573972"/>
            </a:xfrm>
            <a:prstGeom prst="rect">
              <a:avLst/>
            </a:prstGeom>
          </p:spPr>
        </p:pic>
        <p:pic>
          <p:nvPicPr>
            <p:cNvPr id="6" name="Pilt 5">
              <a:extLst>
                <a:ext uri="{FF2B5EF4-FFF2-40B4-BE49-F238E27FC236}">
                  <a16:creationId xmlns:a16="http://schemas.microsoft.com/office/drawing/2014/main" id="{743CF892-A3FD-4CEB-B460-E011161AE80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15487" y="1340251"/>
              <a:ext cx="2823051" cy="4237224"/>
            </a:xfrm>
            <a:prstGeom prst="rect">
              <a:avLst/>
            </a:prstGeom>
          </p:spPr>
        </p:pic>
      </p:grpSp>
      <p:pic>
        <p:nvPicPr>
          <p:cNvPr id="343044" name="Picture 4" descr="Uus kaldtee tÃ¶Ã¶kohta pÃ¤Ã¤semiseks">
            <a:extLst>
              <a:ext uri="{FF2B5EF4-FFF2-40B4-BE49-F238E27FC236}">
                <a16:creationId xmlns:a16="http://schemas.microsoft.com/office/drawing/2014/main" id="{F25ECC45-6A15-489B-96E6-EA25C4F8007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9258" y="3164893"/>
            <a:ext cx="4630598" cy="3474720"/>
          </a:xfrm>
          <a:prstGeom prst="rect">
            <a:avLst/>
          </a:prstGeom>
          <a:noFill/>
          <a:extLst>
            <a:ext uri="{909E8E84-426E-40DD-AFC4-6F175D3DCCD1}">
              <a14:hiddenFill xmlns:a14="http://schemas.microsoft.com/office/drawing/2010/main">
                <a:solidFill>
                  <a:srgbClr val="FFFFFF"/>
                </a:solidFill>
              </a14:hiddenFill>
            </a:ext>
          </a:extLst>
        </p:spPr>
      </p:pic>
      <p:pic>
        <p:nvPicPr>
          <p:cNvPr id="343048" name="Picture 8" descr="LÃ¤vepaku kÃ¼nnis">
            <a:extLst>
              <a:ext uri="{FF2B5EF4-FFF2-40B4-BE49-F238E27FC236}">
                <a16:creationId xmlns:a16="http://schemas.microsoft.com/office/drawing/2014/main" id="{645AFC6C-D56E-4F74-9437-8C3E07D58BA9}"/>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t="37389"/>
          <a:stretch/>
        </p:blipFill>
        <p:spPr bwMode="auto">
          <a:xfrm>
            <a:off x="149258" y="577019"/>
            <a:ext cx="4849349" cy="18831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30617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ealkiri 3"/>
          <p:cNvSpPr>
            <a:spLocks noGrp="1"/>
          </p:cNvSpPr>
          <p:nvPr>
            <p:ph type="title"/>
          </p:nvPr>
        </p:nvSpPr>
        <p:spPr>
          <a:xfrm>
            <a:off x="838200" y="225913"/>
            <a:ext cx="10515600" cy="1063625"/>
          </a:xfrm>
        </p:spPr>
        <p:txBody>
          <a:bodyPr>
            <a:normAutofit fontScale="90000"/>
          </a:bodyPr>
          <a:lstStyle/>
          <a:p>
            <a:pPr algn="ctr"/>
            <a:r>
              <a:rPr lang="ru-RU" sz="4000" b="1" dirty="0">
                <a:solidFill>
                  <a:srgbClr val="FF6600"/>
                </a:solidFill>
                <a:latin typeface="Calibri" panose="020F0502020204030204" pitchFamily="34" charset="0"/>
              </a:rPr>
              <a:t>Возмещение расходов на обучение</a:t>
            </a:r>
            <a:br>
              <a:rPr lang="ru-RU" dirty="0"/>
            </a:br>
            <a:endParaRPr lang="et-EE" sz="3600" b="1" dirty="0">
              <a:latin typeface="Calibri" panose="020F0502020204030204" pitchFamily="34" charset="0"/>
              <a:cs typeface="Calibri" panose="020F0502020204030204" pitchFamily="34" charset="0"/>
            </a:endParaRPr>
          </a:p>
        </p:txBody>
      </p:sp>
      <p:sp>
        <p:nvSpPr>
          <p:cNvPr id="5" name="Sisu kohatäide 4"/>
          <p:cNvSpPr>
            <a:spLocks noGrp="1"/>
          </p:cNvSpPr>
          <p:nvPr>
            <p:ph idx="1"/>
          </p:nvPr>
        </p:nvSpPr>
        <p:spPr>
          <a:xfrm>
            <a:off x="398585" y="1055078"/>
            <a:ext cx="11207261" cy="5660048"/>
          </a:xfrm>
        </p:spPr>
        <p:txBody>
          <a:bodyPr>
            <a:normAutofit lnSpcReduction="10000"/>
          </a:bodyPr>
          <a:lstStyle/>
          <a:p>
            <a:pPr marL="0" indent="0">
              <a:buNone/>
            </a:pPr>
            <a:r>
              <a:rPr lang="ru-RU" dirty="0">
                <a:solidFill>
                  <a:schemeClr val="accent5">
                    <a:lumMod val="50000"/>
                  </a:schemeClr>
                </a:solidFill>
              </a:rPr>
              <a:t>Расходы на обучение возмещаются работодателю, если работник:</a:t>
            </a:r>
          </a:p>
          <a:p>
            <a:pPr>
              <a:buFont typeface="Wingdings" panose="05000000000000000000" pitchFamily="2" charset="2"/>
              <a:buChar char="ü"/>
            </a:pPr>
            <a:r>
              <a:rPr lang="ru-RU" dirty="0">
                <a:solidFill>
                  <a:schemeClr val="accent5">
                    <a:lumMod val="50000"/>
                  </a:schemeClr>
                </a:solidFill>
              </a:rPr>
              <a:t>вследствие ограниченных возможностей или состояния здоровья не может выполнять работу на своём рабочем месте и после переобучения или дополнительного обучения работодатель предложит ему новую работу или,</a:t>
            </a:r>
          </a:p>
          <a:p>
            <a:pPr marL="0" indent="0">
              <a:buNone/>
            </a:pPr>
            <a:endParaRPr lang="ru-RU" dirty="0">
              <a:solidFill>
                <a:schemeClr val="accent5">
                  <a:lumMod val="50000"/>
                </a:schemeClr>
              </a:solidFill>
            </a:endParaRPr>
          </a:p>
          <a:p>
            <a:pPr>
              <a:buFont typeface="Wingdings" panose="05000000000000000000" pitchFamily="2" charset="2"/>
              <a:buChar char="ü"/>
            </a:pPr>
            <a:r>
              <a:rPr lang="ru-RU" dirty="0">
                <a:solidFill>
                  <a:schemeClr val="accent5">
                    <a:lumMod val="50000"/>
                  </a:schemeClr>
                </a:solidFill>
              </a:rPr>
              <a:t>до трудоустройства работник был не менее чем 12 месяцев зарегистрирован в качестве безработного и нуждается в повышении своих профессиональных знаний и умений.</a:t>
            </a:r>
          </a:p>
          <a:p>
            <a:pPr marL="0" indent="0">
              <a:buNone/>
            </a:pPr>
            <a:endParaRPr lang="ru-RU" dirty="0">
              <a:solidFill>
                <a:schemeClr val="accent5">
                  <a:lumMod val="50000"/>
                </a:schemeClr>
              </a:solidFill>
            </a:endParaRPr>
          </a:p>
          <a:p>
            <a:pPr>
              <a:buFont typeface="Wingdings" panose="05000000000000000000" pitchFamily="2" charset="2"/>
              <a:buChar char="ü"/>
            </a:pPr>
            <a:r>
              <a:rPr lang="ru-RU" dirty="0">
                <a:solidFill>
                  <a:schemeClr val="accent5">
                    <a:lumMod val="50000"/>
                  </a:schemeClr>
                </a:solidFill>
              </a:rPr>
              <a:t>Расходы на переобучение или дополнительное обучение работника возмещаются работодателю в размере 50%, но не более чем 1250 евро</a:t>
            </a:r>
            <a:endParaRPr lang="et-EE" dirty="0">
              <a:solidFill>
                <a:schemeClr val="accent5">
                  <a:lumMod val="50000"/>
                </a:schemeClr>
              </a:solidFill>
            </a:endParaRPr>
          </a:p>
        </p:txBody>
      </p:sp>
      <p:graphicFrame>
        <p:nvGraphicFramePr>
          <p:cNvPr id="6" name="Object 8"/>
          <p:cNvGraphicFramePr>
            <a:graphicFrameLocks noChangeAspect="1"/>
          </p:cNvGraphicFramePr>
          <p:nvPr/>
        </p:nvGraphicFramePr>
        <p:xfrm>
          <a:off x="190502" y="142875"/>
          <a:ext cx="2197098" cy="484188"/>
        </p:xfrm>
        <a:graphic>
          <a:graphicData uri="http://schemas.openxmlformats.org/presentationml/2006/ole">
            <mc:AlternateContent xmlns:mc="http://schemas.openxmlformats.org/markup-compatibility/2006">
              <mc:Choice xmlns:v="urn:schemas-microsoft-com:vml" Requires="v">
                <p:oleObj spid="_x0000_s110645" name="CorelDRAW" r:id="rId3" imgW="6872400" imgH="1553040" progId="">
                  <p:embed/>
                </p:oleObj>
              </mc:Choice>
              <mc:Fallback>
                <p:oleObj name="CorelDRAW" r:id="rId3" imgW="6872400" imgH="1553040" progId="">
                  <p:embed/>
                  <p:pic>
                    <p:nvPicPr>
                      <p:cNvPr id="6" name="Object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502" y="142875"/>
                        <a:ext cx="2197098" cy="484188"/>
                      </a:xfrm>
                      <a:prstGeom prst="rect">
                        <a:avLst/>
                      </a:prstGeom>
                      <a:noFill/>
                      <a:ln>
                        <a:noFill/>
                      </a:ln>
                      <a:effectLst/>
                    </p:spPr>
                  </p:pic>
                </p:oleObj>
              </mc:Fallback>
            </mc:AlternateContent>
          </a:graphicData>
        </a:graphic>
      </p:graphicFrame>
      <p:sp>
        <p:nvSpPr>
          <p:cNvPr id="2" name="Kuupäeva kohatäide 1"/>
          <p:cNvSpPr>
            <a:spLocks noGrp="1"/>
          </p:cNvSpPr>
          <p:nvPr>
            <p:ph type="dt" sz="half" idx="10"/>
          </p:nvPr>
        </p:nvSpPr>
        <p:spPr/>
        <p:txBody>
          <a:bodyPr/>
          <a:lstStyle/>
          <a:p>
            <a:fld id="{92A22F0B-2B5C-47FA-887A-A367F27272C6}" type="datetime1">
              <a:rPr lang="et-EE" smtClean="0"/>
              <a:t>23.09.19</a:t>
            </a:fld>
            <a:endParaRPr lang="et-EE"/>
          </a:p>
        </p:txBody>
      </p:sp>
      <p:sp>
        <p:nvSpPr>
          <p:cNvPr id="3" name="Jaluse kohatäide 2"/>
          <p:cNvSpPr>
            <a:spLocks noGrp="1"/>
          </p:cNvSpPr>
          <p:nvPr>
            <p:ph type="ftr" sz="quarter" idx="11"/>
          </p:nvPr>
        </p:nvSpPr>
        <p:spPr/>
        <p:txBody>
          <a:bodyPr/>
          <a:lstStyle/>
          <a:p>
            <a:r>
              <a:rPr lang="et-EE" dirty="0"/>
              <a:t>Eesti Töötukassa</a:t>
            </a:r>
          </a:p>
        </p:txBody>
      </p:sp>
      <p:sp>
        <p:nvSpPr>
          <p:cNvPr id="7" name="Slaidinumbri kohatäide 6"/>
          <p:cNvSpPr>
            <a:spLocks noGrp="1"/>
          </p:cNvSpPr>
          <p:nvPr>
            <p:ph type="sldNum" sz="quarter" idx="12"/>
          </p:nvPr>
        </p:nvSpPr>
        <p:spPr/>
        <p:txBody>
          <a:bodyPr/>
          <a:lstStyle/>
          <a:p>
            <a:fld id="{AA49E03C-7072-4661-82A5-510DA5985D8C}" type="slidenum">
              <a:rPr lang="et-EE" smtClean="0"/>
              <a:t>15</a:t>
            </a:fld>
            <a:endParaRPr lang="et-EE"/>
          </a:p>
        </p:txBody>
      </p:sp>
    </p:spTree>
    <p:extLst>
      <p:ext uri="{BB962C8B-B14F-4D97-AF65-F5344CB8AC3E}">
        <p14:creationId xmlns:p14="http://schemas.microsoft.com/office/powerpoint/2010/main" val="2882259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ealkiri 3"/>
          <p:cNvSpPr>
            <a:spLocks noGrp="1"/>
          </p:cNvSpPr>
          <p:nvPr>
            <p:ph type="title"/>
          </p:nvPr>
        </p:nvSpPr>
        <p:spPr>
          <a:xfrm>
            <a:off x="838200" y="403569"/>
            <a:ext cx="10515600" cy="1063625"/>
          </a:xfrm>
        </p:spPr>
        <p:txBody>
          <a:bodyPr>
            <a:noAutofit/>
          </a:bodyPr>
          <a:lstStyle/>
          <a:p>
            <a:r>
              <a:rPr lang="ru-RU" sz="3200" b="1" dirty="0">
                <a:solidFill>
                  <a:srgbClr val="FF6600"/>
                </a:solidFill>
                <a:latin typeface="Calibri" panose="020F0502020204030204" pitchFamily="34" charset="0"/>
              </a:rPr>
              <a:t>Услуги для людей с пониженной трудоспособностью</a:t>
            </a:r>
          </a:p>
        </p:txBody>
      </p:sp>
      <p:sp>
        <p:nvSpPr>
          <p:cNvPr id="5" name="Sisu kohatäide 4"/>
          <p:cNvSpPr>
            <a:spLocks noGrp="1"/>
          </p:cNvSpPr>
          <p:nvPr>
            <p:ph idx="1"/>
          </p:nvPr>
        </p:nvSpPr>
        <p:spPr>
          <a:xfrm>
            <a:off x="563593" y="1336431"/>
            <a:ext cx="10515600" cy="4827653"/>
          </a:xfrm>
        </p:spPr>
        <p:txBody>
          <a:bodyPr>
            <a:noAutofit/>
          </a:bodyPr>
          <a:lstStyle/>
          <a:p>
            <a:pPr>
              <a:buClr>
                <a:srgbClr val="FF9900"/>
              </a:buClr>
              <a:buFont typeface="Wingdings" panose="05000000000000000000" pitchFamily="2" charset="2"/>
              <a:buChar char="Ø"/>
            </a:pPr>
            <a:r>
              <a:rPr lang="ru-RU" dirty="0">
                <a:solidFill>
                  <a:srgbClr val="002060"/>
                </a:solidFill>
              </a:rPr>
              <a:t>Защищённая работа</a:t>
            </a:r>
          </a:p>
          <a:p>
            <a:pPr>
              <a:buClr>
                <a:srgbClr val="FF9900"/>
              </a:buClr>
              <a:buFont typeface="Wingdings" panose="05000000000000000000" pitchFamily="2" charset="2"/>
              <a:buChar char="Ø"/>
            </a:pPr>
            <a:r>
              <a:rPr lang="ru-RU" dirty="0">
                <a:solidFill>
                  <a:srgbClr val="002060"/>
                </a:solidFill>
              </a:rPr>
              <a:t>Консультирование, основанное на личном опыте</a:t>
            </a:r>
          </a:p>
          <a:p>
            <a:pPr>
              <a:buClr>
                <a:srgbClr val="FF9900"/>
              </a:buClr>
              <a:buFont typeface="Wingdings" panose="05000000000000000000" pitchFamily="2" charset="2"/>
              <a:buChar char="Ø"/>
            </a:pPr>
            <a:r>
              <a:rPr lang="ru-RU" dirty="0">
                <a:solidFill>
                  <a:srgbClr val="002060"/>
                </a:solidFill>
              </a:rPr>
              <a:t>Трудовая реабилитация</a:t>
            </a:r>
          </a:p>
          <a:p>
            <a:pPr>
              <a:buClr>
                <a:srgbClr val="FF9900"/>
              </a:buClr>
              <a:buFont typeface="Wingdings" panose="05000000000000000000" pitchFamily="2" charset="2"/>
              <a:buChar char="Ø"/>
            </a:pPr>
            <a:r>
              <a:rPr lang="ru-RU" dirty="0">
                <a:solidFill>
                  <a:srgbClr val="002060"/>
                </a:solidFill>
              </a:rPr>
              <a:t>Поддержка в сохранении рабочего места</a:t>
            </a:r>
          </a:p>
          <a:p>
            <a:pPr>
              <a:buClr>
                <a:srgbClr val="FF9900"/>
              </a:buClr>
              <a:buFont typeface="Wingdings" panose="05000000000000000000" pitchFamily="2" charset="2"/>
              <a:buChar char="Ø"/>
            </a:pPr>
            <a:r>
              <a:rPr lang="ru-RU" dirty="0">
                <a:solidFill>
                  <a:srgbClr val="002060"/>
                </a:solidFill>
              </a:rPr>
              <a:t>Пособие для поездки на работу</a:t>
            </a:r>
          </a:p>
          <a:p>
            <a:pPr>
              <a:buClr>
                <a:srgbClr val="FF9900"/>
              </a:buClr>
              <a:buFont typeface="Wingdings" panose="05000000000000000000" pitchFamily="2" charset="2"/>
              <a:buChar char="Ø"/>
            </a:pPr>
            <a:r>
              <a:rPr lang="ru-RU" dirty="0">
                <a:solidFill>
                  <a:srgbClr val="002060"/>
                </a:solidFill>
              </a:rPr>
              <a:t>Возмещение расходов на проезд сопровождающего</a:t>
            </a:r>
          </a:p>
          <a:p>
            <a:pPr>
              <a:buClr>
                <a:srgbClr val="FF9900"/>
              </a:buClr>
              <a:buFont typeface="Wingdings" panose="05000000000000000000" pitchFamily="2" charset="2"/>
              <a:buChar char="Ø"/>
            </a:pPr>
            <a:r>
              <a:rPr lang="ru-RU" dirty="0">
                <a:solidFill>
                  <a:srgbClr val="002060"/>
                </a:solidFill>
              </a:rPr>
              <a:t>Помощь во время собеседования</a:t>
            </a:r>
          </a:p>
          <a:p>
            <a:pPr>
              <a:buClr>
                <a:srgbClr val="FF9900"/>
              </a:buClr>
              <a:buFont typeface="Wingdings" panose="05000000000000000000" pitchFamily="2" charset="2"/>
              <a:buChar char="Ø"/>
            </a:pPr>
            <a:r>
              <a:rPr lang="ru-RU" b="1" dirty="0">
                <a:solidFill>
                  <a:srgbClr val="002060"/>
                </a:solidFill>
              </a:rPr>
              <a:t>Работа с опорным лицом</a:t>
            </a:r>
          </a:p>
          <a:p>
            <a:pPr>
              <a:buClr>
                <a:srgbClr val="FF9900"/>
              </a:buClr>
              <a:buFont typeface="Wingdings" panose="05000000000000000000" pitchFamily="2" charset="2"/>
              <a:buChar char="Ø"/>
            </a:pPr>
            <a:r>
              <a:rPr lang="ru-RU" b="1" dirty="0">
                <a:solidFill>
                  <a:srgbClr val="002060"/>
                </a:solidFill>
              </a:rPr>
              <a:t>Вспомогательное средство для работы</a:t>
            </a:r>
          </a:p>
          <a:p>
            <a:pPr>
              <a:buClr>
                <a:srgbClr val="FF9900"/>
              </a:buClr>
              <a:buFont typeface="Wingdings" panose="05000000000000000000" pitchFamily="2" charset="2"/>
              <a:buChar char="Ø"/>
            </a:pPr>
            <a:endParaRPr lang="ru-RU" dirty="0"/>
          </a:p>
          <a:p>
            <a:pPr>
              <a:buClr>
                <a:srgbClr val="FF9900"/>
              </a:buClr>
              <a:buFont typeface="Wingdings" panose="05000000000000000000" pitchFamily="2" charset="2"/>
              <a:buChar char="Ø"/>
            </a:pPr>
            <a:endParaRPr lang="et-EE" b="1" dirty="0"/>
          </a:p>
        </p:txBody>
      </p:sp>
      <p:graphicFrame>
        <p:nvGraphicFramePr>
          <p:cNvPr id="6" name="Object 8"/>
          <p:cNvGraphicFramePr>
            <a:graphicFrameLocks noChangeAspect="1"/>
          </p:cNvGraphicFramePr>
          <p:nvPr/>
        </p:nvGraphicFramePr>
        <p:xfrm>
          <a:off x="190502" y="142875"/>
          <a:ext cx="2197098" cy="484188"/>
        </p:xfrm>
        <a:graphic>
          <a:graphicData uri="http://schemas.openxmlformats.org/presentationml/2006/ole">
            <mc:AlternateContent xmlns:mc="http://schemas.openxmlformats.org/markup-compatibility/2006">
              <mc:Choice xmlns:v="urn:schemas-microsoft-com:vml" Requires="v">
                <p:oleObj spid="_x0000_s111670" name="CorelDRAW" r:id="rId4" imgW="6872400" imgH="1553040" progId="">
                  <p:embed/>
                </p:oleObj>
              </mc:Choice>
              <mc:Fallback>
                <p:oleObj name="CorelDRAW" r:id="rId4" imgW="6872400" imgH="1553040" progId="">
                  <p:embed/>
                  <p:pic>
                    <p:nvPicPr>
                      <p:cNvPr id="6" name="Object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0502" y="142875"/>
                        <a:ext cx="2197098" cy="484188"/>
                      </a:xfrm>
                      <a:prstGeom prst="rect">
                        <a:avLst/>
                      </a:prstGeom>
                      <a:noFill/>
                      <a:ln>
                        <a:noFill/>
                      </a:ln>
                      <a:effectLst/>
                    </p:spPr>
                  </p:pic>
                </p:oleObj>
              </mc:Fallback>
            </mc:AlternateContent>
          </a:graphicData>
        </a:graphic>
      </p:graphicFrame>
      <p:sp>
        <p:nvSpPr>
          <p:cNvPr id="2" name="Kuupäeva kohatäide 1"/>
          <p:cNvSpPr>
            <a:spLocks noGrp="1"/>
          </p:cNvSpPr>
          <p:nvPr>
            <p:ph type="dt" sz="half" idx="10"/>
          </p:nvPr>
        </p:nvSpPr>
        <p:spPr/>
        <p:txBody>
          <a:bodyPr/>
          <a:lstStyle/>
          <a:p>
            <a:fld id="{92A22F0B-2B5C-47FA-887A-A367F27272C6}" type="datetime1">
              <a:rPr lang="et-EE" smtClean="0"/>
              <a:t>23.09.19</a:t>
            </a:fld>
            <a:endParaRPr lang="et-EE" dirty="0"/>
          </a:p>
        </p:txBody>
      </p:sp>
      <p:sp>
        <p:nvSpPr>
          <p:cNvPr id="3" name="Jaluse kohatäide 2"/>
          <p:cNvSpPr>
            <a:spLocks noGrp="1"/>
          </p:cNvSpPr>
          <p:nvPr>
            <p:ph type="ftr" sz="quarter" idx="11"/>
          </p:nvPr>
        </p:nvSpPr>
        <p:spPr/>
        <p:txBody>
          <a:bodyPr/>
          <a:lstStyle/>
          <a:p>
            <a:r>
              <a:rPr lang="et-EE" dirty="0"/>
              <a:t>Eesti Töötukassa</a:t>
            </a:r>
          </a:p>
        </p:txBody>
      </p:sp>
      <p:sp>
        <p:nvSpPr>
          <p:cNvPr id="7" name="Slaidinumbri kohatäide 6"/>
          <p:cNvSpPr>
            <a:spLocks noGrp="1"/>
          </p:cNvSpPr>
          <p:nvPr>
            <p:ph type="sldNum" sz="quarter" idx="12"/>
          </p:nvPr>
        </p:nvSpPr>
        <p:spPr/>
        <p:txBody>
          <a:bodyPr/>
          <a:lstStyle/>
          <a:p>
            <a:fld id="{AA49E03C-7072-4661-82A5-510DA5985D8C}" type="slidenum">
              <a:rPr lang="et-EE" smtClean="0"/>
              <a:t>16</a:t>
            </a:fld>
            <a:endParaRPr lang="et-EE"/>
          </a:p>
        </p:txBody>
      </p:sp>
    </p:spTree>
    <p:extLst>
      <p:ext uri="{BB962C8B-B14F-4D97-AF65-F5344CB8AC3E}">
        <p14:creationId xmlns:p14="http://schemas.microsoft.com/office/powerpoint/2010/main" val="158061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786B66F5-2A29-4BFC-9EA7-776CF69B5FD2}"/>
              </a:ext>
            </a:extLst>
          </p:cNvPr>
          <p:cNvSpPr>
            <a:spLocks noGrp="1"/>
          </p:cNvSpPr>
          <p:nvPr>
            <p:ph type="title"/>
          </p:nvPr>
        </p:nvSpPr>
        <p:spPr>
          <a:xfrm>
            <a:off x="838200" y="-105507"/>
            <a:ext cx="10515600" cy="1008184"/>
          </a:xfrm>
        </p:spPr>
        <p:txBody>
          <a:bodyPr>
            <a:normAutofit/>
          </a:bodyPr>
          <a:lstStyle/>
          <a:p>
            <a:r>
              <a:rPr lang="ru-RU" sz="3200" b="1" dirty="0">
                <a:solidFill>
                  <a:srgbClr val="FF6600"/>
                </a:solidFill>
                <a:latin typeface="Calibri" panose="020F0502020204030204" pitchFamily="34" charset="0"/>
              </a:rPr>
              <a:t>Услуги для людей с пониженной трудоспособностью</a:t>
            </a:r>
            <a:endParaRPr lang="et-EE" sz="3200" dirty="0"/>
          </a:p>
        </p:txBody>
      </p:sp>
      <p:pic>
        <p:nvPicPr>
          <p:cNvPr id="4" name="Sisu kohatäide 3">
            <a:extLst>
              <a:ext uri="{FF2B5EF4-FFF2-40B4-BE49-F238E27FC236}">
                <a16:creationId xmlns:a16="http://schemas.microsoft.com/office/drawing/2014/main" id="{57545BA3-8345-4E30-A22F-0ABDBCCD7CDA}"/>
              </a:ext>
            </a:extLst>
          </p:cNvPr>
          <p:cNvPicPr>
            <a:picLocks noGrp="1" noChangeAspect="1"/>
          </p:cNvPicPr>
          <p:nvPr>
            <p:ph idx="1"/>
          </p:nvPr>
        </p:nvPicPr>
        <p:blipFill>
          <a:blip r:embed="rId2"/>
          <a:stretch>
            <a:fillRect/>
          </a:stretch>
        </p:blipFill>
        <p:spPr>
          <a:xfrm>
            <a:off x="569884" y="889698"/>
            <a:ext cx="10515600" cy="5968302"/>
          </a:xfrm>
          <a:prstGeom prst="rect">
            <a:avLst/>
          </a:prstGeom>
        </p:spPr>
      </p:pic>
    </p:spTree>
    <p:extLst>
      <p:ext uri="{BB962C8B-B14F-4D97-AF65-F5344CB8AC3E}">
        <p14:creationId xmlns:p14="http://schemas.microsoft.com/office/powerpoint/2010/main" val="28744780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ealkiri 3"/>
          <p:cNvSpPr>
            <a:spLocks noGrp="1"/>
          </p:cNvSpPr>
          <p:nvPr>
            <p:ph type="title"/>
          </p:nvPr>
        </p:nvSpPr>
        <p:spPr>
          <a:xfrm>
            <a:off x="884605" y="-189540"/>
            <a:ext cx="10515600" cy="1063625"/>
          </a:xfrm>
        </p:spPr>
        <p:txBody>
          <a:bodyPr>
            <a:normAutofit/>
          </a:bodyPr>
          <a:lstStyle/>
          <a:p>
            <a:pPr algn="ctr"/>
            <a:r>
              <a:rPr lang="az-Cyrl-AZ" sz="3600" b="1" dirty="0">
                <a:solidFill>
                  <a:srgbClr val="FF6600"/>
                </a:solidFill>
              </a:rPr>
              <a:t>Работа с опорным лицом</a:t>
            </a:r>
            <a:endParaRPr lang="et-EE" sz="3600" b="1" dirty="0">
              <a:solidFill>
                <a:srgbClr val="FF6600"/>
              </a:solidFill>
            </a:endParaRPr>
          </a:p>
        </p:txBody>
      </p:sp>
      <p:sp>
        <p:nvSpPr>
          <p:cNvPr id="5" name="Sisu kohatäide 4"/>
          <p:cNvSpPr>
            <a:spLocks noGrp="1"/>
          </p:cNvSpPr>
          <p:nvPr>
            <p:ph idx="1"/>
          </p:nvPr>
        </p:nvSpPr>
        <p:spPr>
          <a:xfrm>
            <a:off x="375137" y="681370"/>
            <a:ext cx="11195539" cy="5979448"/>
          </a:xfrm>
        </p:spPr>
        <p:txBody>
          <a:bodyPr>
            <a:normAutofit/>
          </a:bodyPr>
          <a:lstStyle/>
          <a:p>
            <a:pPr algn="just">
              <a:buFont typeface="Wingdings" panose="05000000000000000000" pitchFamily="2" charset="2"/>
              <a:buChar char="Ø"/>
            </a:pPr>
            <a:r>
              <a:rPr lang="ru-RU" sz="2600" dirty="0">
                <a:solidFill>
                  <a:schemeClr val="accent5">
                    <a:lumMod val="50000"/>
                  </a:schemeClr>
                </a:solidFill>
              </a:rPr>
              <a:t>Опорное лицо направляет и мотивирует работника в период адаптации к трудовой жизни и формирования рабочих привычек. Поддерживает работника: при освоении и выполнении рабочих заданий, планировании и организации работы, общении по рабочим вопросам.</a:t>
            </a:r>
          </a:p>
          <a:p>
            <a:pPr marL="0" indent="0">
              <a:buNone/>
            </a:pPr>
            <a:endParaRPr lang="ru-RU" sz="2600" dirty="0">
              <a:solidFill>
                <a:schemeClr val="accent5">
                  <a:lumMod val="50000"/>
                </a:schemeClr>
              </a:solidFill>
            </a:endParaRPr>
          </a:p>
          <a:p>
            <a:pPr algn="just">
              <a:buFont typeface="Wingdings" panose="05000000000000000000" pitchFamily="2" charset="2"/>
              <a:buChar char="Ø"/>
            </a:pPr>
            <a:r>
              <a:rPr lang="ru-RU" sz="2600" dirty="0">
                <a:solidFill>
                  <a:schemeClr val="accent5">
                    <a:lumMod val="50000"/>
                  </a:schemeClr>
                </a:solidFill>
              </a:rPr>
              <a:t>Об услуге работы с опорным лицом ходатайствует работодатель. Опорным лицом может быть ваш коллега или подходящий для этого человек, не с рабочего места. </a:t>
            </a:r>
          </a:p>
          <a:p>
            <a:pPr algn="just">
              <a:buFont typeface="Wingdings" panose="05000000000000000000" pitchFamily="2" charset="2"/>
              <a:buChar char="Ø"/>
            </a:pPr>
            <a:r>
              <a:rPr lang="ru-RU" sz="2600" dirty="0">
                <a:solidFill>
                  <a:schemeClr val="accent5">
                    <a:lumMod val="50000"/>
                  </a:schemeClr>
                </a:solidFill>
              </a:rPr>
              <a:t>Постоянный трудовой договор или временный договор не менее 6 месяцев.</a:t>
            </a:r>
          </a:p>
          <a:p>
            <a:pPr algn="just">
              <a:buFont typeface="Wingdings" panose="05000000000000000000" pitchFamily="2" charset="2"/>
              <a:buChar char="Ø"/>
            </a:pPr>
            <a:r>
              <a:rPr lang="ru-RU" sz="2600" dirty="0">
                <a:solidFill>
                  <a:schemeClr val="accent5">
                    <a:lumMod val="50000"/>
                  </a:schemeClr>
                </a:solidFill>
              </a:rPr>
              <a:t> Услугу работы с опорным лицом можно использовать до 1000 часов в течение 12 месяцев.</a:t>
            </a:r>
          </a:p>
          <a:p>
            <a:pPr algn="just">
              <a:buFont typeface="Wingdings" panose="05000000000000000000" pitchFamily="2" charset="2"/>
              <a:buChar char="Ø"/>
            </a:pPr>
            <a:r>
              <a:rPr lang="ru-RU" sz="2600" dirty="0">
                <a:solidFill>
                  <a:schemeClr val="accent5">
                    <a:lumMod val="50000"/>
                  </a:schemeClr>
                </a:solidFill>
              </a:rPr>
              <a:t>Часовая оплата 2,78.</a:t>
            </a:r>
          </a:p>
          <a:p>
            <a:pPr marL="0" indent="0" algn="just">
              <a:buNone/>
            </a:pPr>
            <a:endParaRPr lang="ru-RU" sz="2600" dirty="0">
              <a:solidFill>
                <a:schemeClr val="accent5">
                  <a:lumMod val="50000"/>
                </a:schemeClr>
              </a:solidFill>
            </a:endParaRPr>
          </a:p>
          <a:p>
            <a:pPr algn="just">
              <a:buFont typeface="Wingdings" panose="05000000000000000000" pitchFamily="2" charset="2"/>
              <a:buChar char="Ø"/>
            </a:pPr>
            <a:endParaRPr lang="ru-RU" sz="2600" dirty="0">
              <a:solidFill>
                <a:schemeClr val="accent5">
                  <a:lumMod val="50000"/>
                </a:schemeClr>
              </a:solidFill>
            </a:endParaRPr>
          </a:p>
          <a:p>
            <a:pPr algn="just">
              <a:buFont typeface="Wingdings" panose="05000000000000000000" pitchFamily="2" charset="2"/>
              <a:buChar char="Ø"/>
            </a:pPr>
            <a:endParaRPr lang="ru-RU" dirty="0">
              <a:solidFill>
                <a:schemeClr val="accent5">
                  <a:lumMod val="50000"/>
                </a:schemeClr>
              </a:solidFill>
            </a:endParaRPr>
          </a:p>
          <a:p>
            <a:pPr algn="just">
              <a:buFont typeface="Wingdings" panose="05000000000000000000" pitchFamily="2" charset="2"/>
              <a:buChar char="Ø"/>
            </a:pPr>
            <a:endParaRPr lang="et-EE" dirty="0">
              <a:solidFill>
                <a:schemeClr val="accent5">
                  <a:lumMod val="50000"/>
                </a:schemeClr>
              </a:solidFill>
            </a:endParaRPr>
          </a:p>
        </p:txBody>
      </p:sp>
      <p:graphicFrame>
        <p:nvGraphicFramePr>
          <p:cNvPr id="6" name="Object 8"/>
          <p:cNvGraphicFramePr>
            <a:graphicFrameLocks noChangeAspect="1"/>
          </p:cNvGraphicFramePr>
          <p:nvPr>
            <p:extLst>
              <p:ext uri="{D42A27DB-BD31-4B8C-83A1-F6EECF244321}">
                <p14:modId xmlns:p14="http://schemas.microsoft.com/office/powerpoint/2010/main" val="2276441195"/>
              </p:ext>
            </p:extLst>
          </p:nvPr>
        </p:nvGraphicFramePr>
        <p:xfrm>
          <a:off x="167056" y="197182"/>
          <a:ext cx="2197098" cy="484188"/>
        </p:xfrm>
        <a:graphic>
          <a:graphicData uri="http://schemas.openxmlformats.org/presentationml/2006/ole">
            <mc:AlternateContent xmlns:mc="http://schemas.openxmlformats.org/markup-compatibility/2006">
              <mc:Choice xmlns:v="urn:schemas-microsoft-com:vml" Requires="v">
                <p:oleObj spid="_x0000_s98415" name="CorelDRAW" r:id="rId4" imgW="6872400" imgH="1553040" progId="">
                  <p:embed/>
                </p:oleObj>
              </mc:Choice>
              <mc:Fallback>
                <p:oleObj name="CorelDRAW" r:id="rId4" imgW="6872400" imgH="1553040" progId="">
                  <p:embed/>
                  <p:pic>
                    <p:nvPicPr>
                      <p:cNvPr id="6" name="Object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7056" y="197182"/>
                        <a:ext cx="2197098" cy="484188"/>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304894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ealkiri 3"/>
          <p:cNvSpPr>
            <a:spLocks noGrp="1"/>
          </p:cNvSpPr>
          <p:nvPr>
            <p:ph type="title"/>
          </p:nvPr>
        </p:nvSpPr>
        <p:spPr>
          <a:xfrm>
            <a:off x="1037493" y="0"/>
            <a:ext cx="10515600" cy="1063625"/>
          </a:xfrm>
        </p:spPr>
        <p:txBody>
          <a:bodyPr>
            <a:normAutofit/>
          </a:bodyPr>
          <a:lstStyle/>
          <a:p>
            <a:pPr algn="ctr"/>
            <a:r>
              <a:rPr lang="az-Cyrl-AZ" sz="3600" b="1" dirty="0">
                <a:solidFill>
                  <a:srgbClr val="FF6600"/>
                </a:solidFill>
              </a:rPr>
              <a:t>Вспомогательное средство для работы </a:t>
            </a:r>
            <a:endParaRPr lang="et-EE" sz="3600" b="1" dirty="0">
              <a:solidFill>
                <a:srgbClr val="FF6600"/>
              </a:solidFill>
            </a:endParaRPr>
          </a:p>
        </p:txBody>
      </p:sp>
      <p:sp>
        <p:nvSpPr>
          <p:cNvPr id="5" name="Sisu kohatäide 4"/>
          <p:cNvSpPr>
            <a:spLocks noGrp="1"/>
          </p:cNvSpPr>
          <p:nvPr>
            <p:ph idx="1"/>
          </p:nvPr>
        </p:nvSpPr>
        <p:spPr>
          <a:xfrm>
            <a:off x="597877" y="1206500"/>
            <a:ext cx="10755923" cy="5214397"/>
          </a:xfrm>
        </p:spPr>
        <p:txBody>
          <a:bodyPr>
            <a:normAutofit/>
          </a:bodyPr>
          <a:lstStyle/>
          <a:p>
            <a:pPr algn="just">
              <a:buFont typeface="Wingdings" panose="05000000000000000000" pitchFamily="2" charset="2"/>
              <a:buChar char="Ø"/>
            </a:pPr>
            <a:r>
              <a:rPr lang="ru-RU" dirty="0">
                <a:solidFill>
                  <a:schemeClr val="accent5">
                    <a:lumMod val="50000"/>
                  </a:schemeClr>
                </a:solidFill>
              </a:rPr>
              <a:t>Если в следствии ограниченных возможностей или пониженной трудоспособности работник не может выполнять рабочие обязанности, касса по безработице бесплатно предоставит работнику в пользование необходимое для работы вспомогательное средство.</a:t>
            </a:r>
            <a:endParaRPr lang="et-EE" dirty="0">
              <a:solidFill>
                <a:schemeClr val="accent5">
                  <a:lumMod val="50000"/>
                </a:schemeClr>
              </a:solidFill>
            </a:endParaRPr>
          </a:p>
          <a:p>
            <a:pPr marL="0" indent="0" algn="just">
              <a:buNone/>
            </a:pPr>
            <a:endParaRPr lang="et-EE" dirty="0">
              <a:solidFill>
                <a:schemeClr val="accent5">
                  <a:lumMod val="50000"/>
                </a:schemeClr>
              </a:solidFill>
            </a:endParaRPr>
          </a:p>
          <a:p>
            <a:pPr algn="just">
              <a:buFont typeface="Wingdings" panose="05000000000000000000" pitchFamily="2" charset="2"/>
              <a:buChar char="Ø"/>
            </a:pPr>
            <a:r>
              <a:rPr lang="ru-RU" dirty="0">
                <a:solidFill>
                  <a:schemeClr val="accent5">
                    <a:lumMod val="50000"/>
                  </a:schemeClr>
                </a:solidFill>
              </a:rPr>
              <a:t>Необходимое для работы вспомогательное средство можно использовать до окончания трудовых отношений, но первоначально не более чем три года.</a:t>
            </a:r>
          </a:p>
        </p:txBody>
      </p:sp>
      <p:graphicFrame>
        <p:nvGraphicFramePr>
          <p:cNvPr id="6" name="Object 8"/>
          <p:cNvGraphicFramePr>
            <a:graphicFrameLocks noChangeAspect="1"/>
          </p:cNvGraphicFramePr>
          <p:nvPr>
            <p:extLst>
              <p:ext uri="{D42A27DB-BD31-4B8C-83A1-F6EECF244321}">
                <p14:modId xmlns:p14="http://schemas.microsoft.com/office/powerpoint/2010/main" val="2818281130"/>
              </p:ext>
            </p:extLst>
          </p:nvPr>
        </p:nvGraphicFramePr>
        <p:xfrm>
          <a:off x="190502" y="142875"/>
          <a:ext cx="2197098" cy="484188"/>
        </p:xfrm>
        <a:graphic>
          <a:graphicData uri="http://schemas.openxmlformats.org/presentationml/2006/ole">
            <mc:AlternateContent xmlns:mc="http://schemas.openxmlformats.org/markup-compatibility/2006">
              <mc:Choice xmlns:v="urn:schemas-microsoft-com:vml" Requires="v">
                <p:oleObj spid="_x0000_s100462" name="CorelDRAW" r:id="rId4" imgW="6872400" imgH="1553040" progId="">
                  <p:embed/>
                </p:oleObj>
              </mc:Choice>
              <mc:Fallback>
                <p:oleObj name="CorelDRAW" r:id="rId4" imgW="6872400" imgH="1553040" progId="">
                  <p:embed/>
                  <p:pic>
                    <p:nvPicPr>
                      <p:cNvPr id="6" name="Object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0502" y="142875"/>
                        <a:ext cx="2197098" cy="484188"/>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19809526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DC87516C-9E94-4FB4-AAEA-B4F71EADA1A3}"/>
              </a:ext>
            </a:extLst>
          </p:cNvPr>
          <p:cNvSpPr>
            <a:spLocks noGrp="1"/>
          </p:cNvSpPr>
          <p:nvPr>
            <p:ph type="title"/>
          </p:nvPr>
        </p:nvSpPr>
        <p:spPr/>
        <p:txBody>
          <a:bodyPr/>
          <a:lstStyle/>
          <a:p>
            <a:r>
              <a:rPr lang="et-EE" b="1" dirty="0">
                <a:solidFill>
                  <a:srgbClr val="FF6600"/>
                </a:solidFill>
              </a:rPr>
              <a:t>Töövõimekaoga klientide osakaal Ida-Virumaal</a:t>
            </a:r>
            <a:endParaRPr lang="et-EE" dirty="0"/>
          </a:p>
        </p:txBody>
      </p:sp>
      <p:sp>
        <p:nvSpPr>
          <p:cNvPr id="3" name="Kuupäeva kohatäide 2">
            <a:extLst>
              <a:ext uri="{FF2B5EF4-FFF2-40B4-BE49-F238E27FC236}">
                <a16:creationId xmlns:a16="http://schemas.microsoft.com/office/drawing/2014/main" id="{1DFE0E53-0FF3-49D5-8CE0-978BD5D36F24}"/>
              </a:ext>
            </a:extLst>
          </p:cNvPr>
          <p:cNvSpPr>
            <a:spLocks noGrp="1"/>
          </p:cNvSpPr>
          <p:nvPr>
            <p:ph type="dt" sz="half" idx="10"/>
          </p:nvPr>
        </p:nvSpPr>
        <p:spPr/>
        <p:txBody>
          <a:bodyPr/>
          <a:lstStyle/>
          <a:p>
            <a:fld id="{5A1176AE-E87A-4466-A000-85BEB565F38C}" type="datetime1">
              <a:rPr lang="et-EE" smtClean="0"/>
              <a:t>23.09.19</a:t>
            </a:fld>
            <a:endParaRPr lang="et-EE"/>
          </a:p>
        </p:txBody>
      </p:sp>
      <p:sp>
        <p:nvSpPr>
          <p:cNvPr id="4" name="Jaluse kohatäide 3">
            <a:extLst>
              <a:ext uri="{FF2B5EF4-FFF2-40B4-BE49-F238E27FC236}">
                <a16:creationId xmlns:a16="http://schemas.microsoft.com/office/drawing/2014/main" id="{A2CB63E3-70D9-4968-8355-930DBF306F26}"/>
              </a:ext>
            </a:extLst>
          </p:cNvPr>
          <p:cNvSpPr>
            <a:spLocks noGrp="1"/>
          </p:cNvSpPr>
          <p:nvPr>
            <p:ph type="ftr" sz="quarter" idx="11"/>
          </p:nvPr>
        </p:nvSpPr>
        <p:spPr/>
        <p:txBody>
          <a:bodyPr/>
          <a:lstStyle/>
          <a:p>
            <a:r>
              <a:rPr lang="et-EE"/>
              <a:t>Eesti Töötukassa</a:t>
            </a:r>
          </a:p>
        </p:txBody>
      </p:sp>
      <p:sp>
        <p:nvSpPr>
          <p:cNvPr id="5" name="Slaidinumbri kohatäide 4">
            <a:extLst>
              <a:ext uri="{FF2B5EF4-FFF2-40B4-BE49-F238E27FC236}">
                <a16:creationId xmlns:a16="http://schemas.microsoft.com/office/drawing/2014/main" id="{B0EA05C1-6EA9-45F9-B6B7-5EAEC774CBB5}"/>
              </a:ext>
            </a:extLst>
          </p:cNvPr>
          <p:cNvSpPr>
            <a:spLocks noGrp="1"/>
          </p:cNvSpPr>
          <p:nvPr>
            <p:ph type="sldNum" sz="quarter" idx="12"/>
          </p:nvPr>
        </p:nvSpPr>
        <p:spPr/>
        <p:txBody>
          <a:bodyPr/>
          <a:lstStyle/>
          <a:p>
            <a:fld id="{AA49E03C-7072-4661-82A5-510DA5985D8C}" type="slidenum">
              <a:rPr lang="et-EE" smtClean="0"/>
              <a:t>2</a:t>
            </a:fld>
            <a:endParaRPr lang="et-EE"/>
          </a:p>
        </p:txBody>
      </p:sp>
      <p:graphicFrame>
        <p:nvGraphicFramePr>
          <p:cNvPr id="6" name="Diagramm 5">
            <a:extLst>
              <a:ext uri="{FF2B5EF4-FFF2-40B4-BE49-F238E27FC236}">
                <a16:creationId xmlns:a16="http://schemas.microsoft.com/office/drawing/2014/main" id="{95C04735-79BD-4DB3-8F95-20C017DF93DA}"/>
              </a:ext>
            </a:extLst>
          </p:cNvPr>
          <p:cNvGraphicFramePr>
            <a:graphicFrameLocks/>
          </p:cNvGraphicFramePr>
          <p:nvPr/>
        </p:nvGraphicFramePr>
        <p:xfrm>
          <a:off x="1042416" y="1690688"/>
          <a:ext cx="10311384" cy="466566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0623867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ealkiri 3"/>
          <p:cNvSpPr>
            <a:spLocks noGrp="1"/>
          </p:cNvSpPr>
          <p:nvPr>
            <p:ph type="title"/>
          </p:nvPr>
        </p:nvSpPr>
        <p:spPr>
          <a:xfrm>
            <a:off x="464913" y="126064"/>
            <a:ext cx="10515600" cy="1344620"/>
          </a:xfrm>
        </p:spPr>
        <p:txBody>
          <a:bodyPr>
            <a:normAutofit/>
          </a:bodyPr>
          <a:lstStyle/>
          <a:p>
            <a:r>
              <a:rPr lang="az-Cyrl-AZ" sz="3200" b="1" dirty="0">
                <a:solidFill>
                  <a:srgbClr val="FF6600"/>
                </a:solidFill>
              </a:rPr>
              <a:t>Вспомогательное средство для работы </a:t>
            </a:r>
            <a:endParaRPr lang="et-EE" sz="3200" b="1" dirty="0">
              <a:latin typeface="+mn-lt"/>
            </a:endParaRPr>
          </a:p>
        </p:txBody>
      </p:sp>
      <p:graphicFrame>
        <p:nvGraphicFramePr>
          <p:cNvPr id="6" name="Object 8"/>
          <p:cNvGraphicFramePr>
            <a:graphicFrameLocks noChangeAspect="1"/>
          </p:cNvGraphicFramePr>
          <p:nvPr/>
        </p:nvGraphicFramePr>
        <p:xfrm>
          <a:off x="190502" y="142875"/>
          <a:ext cx="2197098" cy="484188"/>
        </p:xfrm>
        <a:graphic>
          <a:graphicData uri="http://schemas.openxmlformats.org/presentationml/2006/ole">
            <mc:AlternateContent xmlns:mc="http://schemas.openxmlformats.org/markup-compatibility/2006">
              <mc:Choice xmlns:v="urn:schemas-microsoft-com:vml" Requires="v">
                <p:oleObj spid="_x0000_s112686" name="CorelDRAW" r:id="rId4" imgW="6872400" imgH="1553040" progId="">
                  <p:embed/>
                </p:oleObj>
              </mc:Choice>
              <mc:Fallback>
                <p:oleObj name="CorelDRAW" r:id="rId4" imgW="6872400" imgH="1553040" progId="">
                  <p:embed/>
                  <p:pic>
                    <p:nvPicPr>
                      <p:cNvPr id="6" name="Object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0502" y="142875"/>
                        <a:ext cx="2197098" cy="484188"/>
                      </a:xfrm>
                      <a:prstGeom prst="rect">
                        <a:avLst/>
                      </a:prstGeom>
                      <a:noFill/>
                      <a:ln>
                        <a:noFill/>
                      </a:ln>
                      <a:effectLst/>
                    </p:spPr>
                  </p:pic>
                </p:oleObj>
              </mc:Fallback>
            </mc:AlternateContent>
          </a:graphicData>
        </a:graphic>
      </p:graphicFrame>
      <p:sp>
        <p:nvSpPr>
          <p:cNvPr id="2" name="Kuupäeva kohatäide 1"/>
          <p:cNvSpPr>
            <a:spLocks noGrp="1"/>
          </p:cNvSpPr>
          <p:nvPr>
            <p:ph type="dt" sz="half" idx="10"/>
          </p:nvPr>
        </p:nvSpPr>
        <p:spPr/>
        <p:txBody>
          <a:bodyPr/>
          <a:lstStyle/>
          <a:p>
            <a:fld id="{92A22F0B-2B5C-47FA-887A-A367F27272C6}" type="datetime1">
              <a:rPr lang="et-EE" smtClean="0"/>
              <a:t>23.09.19</a:t>
            </a:fld>
            <a:endParaRPr lang="et-EE"/>
          </a:p>
        </p:txBody>
      </p:sp>
      <p:sp>
        <p:nvSpPr>
          <p:cNvPr id="3" name="Jaluse kohatäide 2"/>
          <p:cNvSpPr>
            <a:spLocks noGrp="1"/>
          </p:cNvSpPr>
          <p:nvPr>
            <p:ph type="ftr" sz="quarter" idx="11"/>
          </p:nvPr>
        </p:nvSpPr>
        <p:spPr/>
        <p:txBody>
          <a:bodyPr/>
          <a:lstStyle/>
          <a:p>
            <a:r>
              <a:rPr lang="et-EE" dirty="0"/>
              <a:t>Eesti Töötukassa</a:t>
            </a:r>
          </a:p>
        </p:txBody>
      </p:sp>
      <p:sp>
        <p:nvSpPr>
          <p:cNvPr id="7" name="Slaidinumbri kohatäide 6"/>
          <p:cNvSpPr>
            <a:spLocks noGrp="1"/>
          </p:cNvSpPr>
          <p:nvPr>
            <p:ph type="sldNum" sz="quarter" idx="12"/>
          </p:nvPr>
        </p:nvSpPr>
        <p:spPr/>
        <p:txBody>
          <a:bodyPr/>
          <a:lstStyle/>
          <a:p>
            <a:fld id="{AA49E03C-7072-4661-82A5-510DA5985D8C}" type="slidenum">
              <a:rPr lang="et-EE" smtClean="0"/>
              <a:t>20</a:t>
            </a:fld>
            <a:endParaRPr lang="et-EE"/>
          </a:p>
        </p:txBody>
      </p:sp>
      <p:pic>
        <p:nvPicPr>
          <p:cNvPr id="8" name="Pilt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27755" y="1705821"/>
            <a:ext cx="2895600" cy="1895475"/>
          </a:xfrm>
          <a:prstGeom prst="rect">
            <a:avLst/>
          </a:prstGeom>
        </p:spPr>
      </p:pic>
      <p:pic>
        <p:nvPicPr>
          <p:cNvPr id="9" name="Pilt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726091" y="1272119"/>
            <a:ext cx="2533650" cy="2247900"/>
          </a:xfrm>
          <a:prstGeom prst="rect">
            <a:avLst/>
          </a:prstGeom>
        </p:spPr>
      </p:pic>
      <p:pic>
        <p:nvPicPr>
          <p:cNvPr id="10" name="Pilt 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495200" y="1705821"/>
            <a:ext cx="2657475" cy="1847850"/>
          </a:xfrm>
          <a:prstGeom prst="rect">
            <a:avLst/>
          </a:prstGeom>
        </p:spPr>
      </p:pic>
      <p:pic>
        <p:nvPicPr>
          <p:cNvPr id="11" name="Pilt 10"/>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144587" y="4097476"/>
            <a:ext cx="2486025" cy="1952625"/>
          </a:xfrm>
          <a:prstGeom prst="rect">
            <a:avLst/>
          </a:prstGeom>
        </p:spPr>
      </p:pic>
      <p:pic>
        <p:nvPicPr>
          <p:cNvPr id="12" name="Pilt 11"/>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686299" y="4040327"/>
            <a:ext cx="2819401" cy="2066925"/>
          </a:xfrm>
          <a:prstGeom prst="rect">
            <a:avLst/>
          </a:prstGeom>
        </p:spPr>
      </p:pic>
      <p:pic>
        <p:nvPicPr>
          <p:cNvPr id="13" name="Pilt 12"/>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8467725" y="3859350"/>
            <a:ext cx="3028950" cy="2428875"/>
          </a:xfrm>
          <a:prstGeom prst="rect">
            <a:avLst/>
          </a:prstGeom>
        </p:spPr>
      </p:pic>
      <p:sp>
        <p:nvSpPr>
          <p:cNvPr id="5" name="Ristkülik 4">
            <a:extLst>
              <a:ext uri="{FF2B5EF4-FFF2-40B4-BE49-F238E27FC236}">
                <a16:creationId xmlns:a16="http://schemas.microsoft.com/office/drawing/2014/main" id="{028B3989-3218-43B4-B006-6C470A5652F4}"/>
              </a:ext>
            </a:extLst>
          </p:cNvPr>
          <p:cNvSpPr/>
          <p:nvPr/>
        </p:nvSpPr>
        <p:spPr>
          <a:xfrm>
            <a:off x="1109954" y="3541059"/>
            <a:ext cx="2331201" cy="369332"/>
          </a:xfrm>
          <a:prstGeom prst="rect">
            <a:avLst/>
          </a:prstGeom>
        </p:spPr>
        <p:txBody>
          <a:bodyPr wrap="square">
            <a:spAutoFit/>
          </a:bodyPr>
          <a:lstStyle/>
          <a:p>
            <a:r>
              <a:rPr lang="et-EE" dirty="0"/>
              <a:t>Transpordiratas </a:t>
            </a:r>
            <a:r>
              <a:rPr lang="et-EE" dirty="0" err="1"/>
              <a:t>Birota</a:t>
            </a:r>
            <a:r>
              <a:rPr lang="et-EE" dirty="0"/>
              <a:t> </a:t>
            </a:r>
          </a:p>
        </p:txBody>
      </p:sp>
      <p:sp>
        <p:nvSpPr>
          <p:cNvPr id="14" name="Ristkülik 13">
            <a:extLst>
              <a:ext uri="{FF2B5EF4-FFF2-40B4-BE49-F238E27FC236}">
                <a16:creationId xmlns:a16="http://schemas.microsoft.com/office/drawing/2014/main" id="{8EF41AD9-6988-4EE8-9C4A-0D89F7B1C4BE}"/>
              </a:ext>
            </a:extLst>
          </p:cNvPr>
          <p:cNvSpPr/>
          <p:nvPr/>
        </p:nvSpPr>
        <p:spPr>
          <a:xfrm>
            <a:off x="4847674" y="3244333"/>
            <a:ext cx="2458271" cy="646331"/>
          </a:xfrm>
          <a:prstGeom prst="rect">
            <a:avLst/>
          </a:prstGeom>
        </p:spPr>
        <p:txBody>
          <a:bodyPr wrap="square">
            <a:spAutoFit/>
          </a:bodyPr>
          <a:lstStyle/>
          <a:p>
            <a:endParaRPr lang="et-EE" dirty="0"/>
          </a:p>
          <a:p>
            <a:r>
              <a:rPr lang="et-EE" dirty="0"/>
              <a:t>Veolintidega trepironija </a:t>
            </a:r>
          </a:p>
        </p:txBody>
      </p:sp>
      <p:sp>
        <p:nvSpPr>
          <p:cNvPr id="15" name="Ristkülik 14">
            <a:extLst>
              <a:ext uri="{FF2B5EF4-FFF2-40B4-BE49-F238E27FC236}">
                <a16:creationId xmlns:a16="http://schemas.microsoft.com/office/drawing/2014/main" id="{6516950A-0162-4A2C-BD5B-32BF5DEBB040}"/>
              </a:ext>
            </a:extLst>
          </p:cNvPr>
          <p:cNvSpPr/>
          <p:nvPr/>
        </p:nvSpPr>
        <p:spPr>
          <a:xfrm>
            <a:off x="8560572" y="3487191"/>
            <a:ext cx="2830775" cy="369332"/>
          </a:xfrm>
          <a:prstGeom prst="rect">
            <a:avLst/>
          </a:prstGeom>
        </p:spPr>
        <p:txBody>
          <a:bodyPr wrap="none">
            <a:spAutoFit/>
          </a:bodyPr>
          <a:lstStyle/>
          <a:p>
            <a:r>
              <a:rPr lang="et-EE" dirty="0"/>
              <a:t>Kokkupandav transportkäru </a:t>
            </a:r>
          </a:p>
        </p:txBody>
      </p:sp>
      <p:sp>
        <p:nvSpPr>
          <p:cNvPr id="16" name="Ristkülik 15">
            <a:extLst>
              <a:ext uri="{FF2B5EF4-FFF2-40B4-BE49-F238E27FC236}">
                <a16:creationId xmlns:a16="http://schemas.microsoft.com/office/drawing/2014/main" id="{38BB6898-80C1-4E50-A10B-9FB4AA9E42A1}"/>
              </a:ext>
            </a:extLst>
          </p:cNvPr>
          <p:cNvSpPr/>
          <p:nvPr/>
        </p:nvSpPr>
        <p:spPr>
          <a:xfrm>
            <a:off x="1249407" y="6047255"/>
            <a:ext cx="2052293" cy="369332"/>
          </a:xfrm>
          <a:prstGeom prst="rect">
            <a:avLst/>
          </a:prstGeom>
        </p:spPr>
        <p:txBody>
          <a:bodyPr wrap="none">
            <a:spAutoFit/>
          </a:bodyPr>
          <a:lstStyle/>
          <a:p>
            <a:r>
              <a:rPr lang="et-EE" dirty="0"/>
              <a:t>Lugemisteler </a:t>
            </a:r>
            <a:r>
              <a:rPr lang="et-EE" dirty="0" err="1"/>
              <a:t>Mezzo</a:t>
            </a:r>
            <a:endParaRPr lang="et-EE" dirty="0"/>
          </a:p>
        </p:txBody>
      </p:sp>
      <p:sp>
        <p:nvSpPr>
          <p:cNvPr id="17" name="Ristkülik 16">
            <a:extLst>
              <a:ext uri="{FF2B5EF4-FFF2-40B4-BE49-F238E27FC236}">
                <a16:creationId xmlns:a16="http://schemas.microsoft.com/office/drawing/2014/main" id="{37AC06D6-2D34-49B3-AAA7-DF3ECE0A0104}"/>
              </a:ext>
            </a:extLst>
          </p:cNvPr>
          <p:cNvSpPr/>
          <p:nvPr/>
        </p:nvSpPr>
        <p:spPr>
          <a:xfrm>
            <a:off x="5377498" y="6121253"/>
            <a:ext cx="1573829" cy="369332"/>
          </a:xfrm>
          <a:prstGeom prst="rect">
            <a:avLst/>
          </a:prstGeom>
        </p:spPr>
        <p:txBody>
          <a:bodyPr wrap="none">
            <a:spAutoFit/>
          </a:bodyPr>
          <a:lstStyle/>
          <a:p>
            <a:r>
              <a:rPr lang="et-EE" dirty="0" err="1"/>
              <a:t>Randmeortoos</a:t>
            </a:r>
            <a:endParaRPr lang="et-EE" dirty="0"/>
          </a:p>
        </p:txBody>
      </p:sp>
      <p:sp>
        <p:nvSpPr>
          <p:cNvPr id="18" name="Ristkülik 17">
            <a:extLst>
              <a:ext uri="{FF2B5EF4-FFF2-40B4-BE49-F238E27FC236}">
                <a16:creationId xmlns:a16="http://schemas.microsoft.com/office/drawing/2014/main" id="{58ECDF39-42D9-4406-8899-1CF796C6CFD4}"/>
              </a:ext>
            </a:extLst>
          </p:cNvPr>
          <p:cNvSpPr/>
          <p:nvPr/>
        </p:nvSpPr>
        <p:spPr>
          <a:xfrm>
            <a:off x="9301798" y="6103559"/>
            <a:ext cx="1457450" cy="369332"/>
          </a:xfrm>
          <a:prstGeom prst="rect">
            <a:avLst/>
          </a:prstGeom>
        </p:spPr>
        <p:txBody>
          <a:bodyPr wrap="none">
            <a:spAutoFit/>
          </a:bodyPr>
          <a:lstStyle/>
          <a:p>
            <a:r>
              <a:rPr lang="et-EE" dirty="0"/>
              <a:t>Signaaliandur</a:t>
            </a:r>
          </a:p>
        </p:txBody>
      </p:sp>
    </p:spTree>
    <p:extLst>
      <p:ext uri="{BB962C8B-B14F-4D97-AF65-F5344CB8AC3E}">
        <p14:creationId xmlns:p14="http://schemas.microsoft.com/office/powerpoint/2010/main" val="289742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ealkiri 3"/>
          <p:cNvSpPr>
            <a:spLocks noGrp="1"/>
          </p:cNvSpPr>
          <p:nvPr>
            <p:ph type="title"/>
          </p:nvPr>
        </p:nvSpPr>
        <p:spPr>
          <a:xfrm>
            <a:off x="706316" y="754217"/>
            <a:ext cx="10515600" cy="1063625"/>
          </a:xfrm>
        </p:spPr>
        <p:txBody>
          <a:bodyPr>
            <a:normAutofit fontScale="90000"/>
          </a:bodyPr>
          <a:lstStyle/>
          <a:p>
            <a:pPr algn="ctr"/>
            <a:r>
              <a:rPr lang="az-Cyrl-AZ" sz="4900" b="1" dirty="0">
                <a:solidFill>
                  <a:srgbClr val="FF6600"/>
                </a:solidFill>
              </a:rPr>
              <a:t>Сп</a:t>
            </a:r>
            <a:r>
              <a:rPr lang="ru-RU" sz="4900" b="1" dirty="0">
                <a:solidFill>
                  <a:srgbClr val="FF6600"/>
                </a:solidFill>
              </a:rPr>
              <a:t>а</a:t>
            </a:r>
            <a:r>
              <a:rPr lang="az-Cyrl-AZ" sz="4900" b="1" dirty="0">
                <a:solidFill>
                  <a:srgbClr val="FF6600"/>
                </a:solidFill>
              </a:rPr>
              <a:t>сибо за внимание</a:t>
            </a:r>
            <a:r>
              <a:rPr lang="et-EE" sz="4900" b="1" dirty="0">
                <a:solidFill>
                  <a:srgbClr val="FF6600"/>
                </a:solidFill>
              </a:rPr>
              <a:t>!</a:t>
            </a:r>
            <a:br>
              <a:rPr lang="et-EE" sz="3600" b="1" dirty="0">
                <a:solidFill>
                  <a:srgbClr val="FF6600"/>
                </a:solidFill>
              </a:rPr>
            </a:br>
            <a:endParaRPr lang="et-EE" sz="3600" b="1" dirty="0">
              <a:solidFill>
                <a:srgbClr val="FF6600"/>
              </a:solidFill>
            </a:endParaRPr>
          </a:p>
        </p:txBody>
      </p:sp>
      <p:sp>
        <p:nvSpPr>
          <p:cNvPr id="5" name="Sisu kohatäide 4"/>
          <p:cNvSpPr>
            <a:spLocks noGrp="1"/>
          </p:cNvSpPr>
          <p:nvPr>
            <p:ph idx="1"/>
          </p:nvPr>
        </p:nvSpPr>
        <p:spPr>
          <a:xfrm>
            <a:off x="99649" y="1944996"/>
            <a:ext cx="11728935" cy="5439508"/>
          </a:xfrm>
        </p:spPr>
        <p:txBody>
          <a:bodyPr>
            <a:normAutofit/>
          </a:bodyPr>
          <a:lstStyle/>
          <a:p>
            <a:pPr marL="0" indent="0">
              <a:buNone/>
            </a:pPr>
            <a:r>
              <a:rPr lang="ru-RU" sz="3000" dirty="0">
                <a:solidFill>
                  <a:schemeClr val="accent5">
                    <a:lumMod val="50000"/>
                  </a:schemeClr>
                </a:solidFill>
              </a:rPr>
              <a:t>Контакты консультантов по работодателям в Ида-Вирумаа:</a:t>
            </a:r>
            <a:endParaRPr lang="ru-RU" sz="3600" dirty="0">
              <a:solidFill>
                <a:schemeClr val="accent5">
                  <a:lumMod val="50000"/>
                </a:schemeClr>
              </a:solidFill>
            </a:endParaRPr>
          </a:p>
          <a:p>
            <a:pPr marL="0" indent="0">
              <a:buNone/>
            </a:pPr>
            <a:endParaRPr lang="et-EE" sz="2400" dirty="0">
              <a:solidFill>
                <a:schemeClr val="accent5">
                  <a:lumMod val="50000"/>
                </a:schemeClr>
              </a:solidFill>
            </a:endParaRPr>
          </a:p>
          <a:p>
            <a:r>
              <a:rPr lang="et-EE" sz="2400" dirty="0">
                <a:solidFill>
                  <a:schemeClr val="accent5">
                    <a:lumMod val="50000"/>
                  </a:schemeClr>
                </a:solidFill>
              </a:rPr>
              <a:t>Pavel Gordijevski</a:t>
            </a:r>
            <a:r>
              <a:rPr lang="ru-RU" sz="2400" dirty="0">
                <a:solidFill>
                  <a:schemeClr val="accent5">
                    <a:lumMod val="50000"/>
                  </a:schemeClr>
                </a:solidFill>
              </a:rPr>
              <a:t>, </a:t>
            </a:r>
            <a:r>
              <a:rPr lang="et-EE" sz="2400" dirty="0">
                <a:solidFill>
                  <a:schemeClr val="accent5">
                    <a:lumMod val="50000"/>
                  </a:schemeClr>
                </a:solidFill>
              </a:rPr>
              <a:t>332 1826</a:t>
            </a:r>
            <a:r>
              <a:rPr lang="ru-RU" sz="2400" dirty="0">
                <a:solidFill>
                  <a:schemeClr val="accent5">
                    <a:lumMod val="50000"/>
                  </a:schemeClr>
                </a:solidFill>
              </a:rPr>
              <a:t>, </a:t>
            </a:r>
            <a:r>
              <a:rPr lang="et-EE" sz="2400" u="sng" dirty="0">
                <a:hlinkClick r:id="rId4"/>
              </a:rPr>
              <a:t>pavel.gordijevski@tootukassa.ee</a:t>
            </a:r>
            <a:endParaRPr lang="ru-RU" sz="2400" dirty="0">
              <a:solidFill>
                <a:schemeClr val="accent5">
                  <a:lumMod val="50000"/>
                </a:schemeClr>
              </a:solidFill>
            </a:endParaRPr>
          </a:p>
          <a:p>
            <a:r>
              <a:rPr lang="et-EE" sz="2400" dirty="0">
                <a:solidFill>
                  <a:schemeClr val="accent5">
                    <a:lumMod val="50000"/>
                  </a:schemeClr>
                </a:solidFill>
              </a:rPr>
              <a:t>Galina Pustoshnaya, 332 1777, </a:t>
            </a:r>
            <a:r>
              <a:rPr lang="et-EE" sz="2400" u="sng" dirty="0">
                <a:hlinkClick r:id="rId5"/>
              </a:rPr>
              <a:t>galina.pustoshnaya@tootukassa.ee</a:t>
            </a:r>
            <a:endParaRPr lang="et-EE" sz="2400" u="sng" dirty="0"/>
          </a:p>
          <a:p>
            <a:r>
              <a:rPr lang="et-EE" sz="2400" dirty="0">
                <a:solidFill>
                  <a:schemeClr val="accent5">
                    <a:lumMod val="50000"/>
                  </a:schemeClr>
                </a:solidFill>
              </a:rPr>
              <a:t>Katrin Eero, </a:t>
            </a:r>
            <a:r>
              <a:rPr lang="ru-RU" sz="2400" dirty="0">
                <a:solidFill>
                  <a:schemeClr val="accent5">
                    <a:lumMod val="50000"/>
                  </a:schemeClr>
                </a:solidFill>
              </a:rPr>
              <a:t>332 1737, </a:t>
            </a:r>
            <a:r>
              <a:rPr lang="et-EE" sz="2400" u="sng" dirty="0">
                <a:hlinkClick r:id="rId6"/>
              </a:rPr>
              <a:t>katrin.eero@tootukassa.ee</a:t>
            </a:r>
            <a:endParaRPr lang="et-EE" sz="2400" dirty="0"/>
          </a:p>
          <a:p>
            <a:r>
              <a:rPr lang="et-EE" sz="2400" dirty="0">
                <a:solidFill>
                  <a:schemeClr val="accent5">
                    <a:lumMod val="50000"/>
                  </a:schemeClr>
                </a:solidFill>
              </a:rPr>
              <a:t>Rannel Silov, 332 1936, </a:t>
            </a:r>
            <a:r>
              <a:rPr lang="et-EE" sz="2400" dirty="0">
                <a:hlinkClick r:id="rId7"/>
              </a:rPr>
              <a:t>rannel.silov@tootukassa.ee</a:t>
            </a:r>
            <a:endParaRPr lang="et-EE" sz="2400" dirty="0"/>
          </a:p>
          <a:p>
            <a:endParaRPr lang="et-EE" dirty="0">
              <a:solidFill>
                <a:schemeClr val="accent5">
                  <a:lumMod val="50000"/>
                </a:schemeClr>
              </a:solidFill>
            </a:endParaRPr>
          </a:p>
          <a:p>
            <a:pPr marL="0" indent="0">
              <a:buNone/>
            </a:pPr>
            <a:r>
              <a:rPr lang="et-EE" sz="2400" dirty="0">
                <a:hlinkClick r:id="rId8"/>
              </a:rPr>
              <a:t>www.tootukassa.ee</a:t>
            </a:r>
            <a:endParaRPr lang="et-EE" sz="2400" dirty="0"/>
          </a:p>
          <a:p>
            <a:pPr marL="0" indent="0">
              <a:buNone/>
            </a:pPr>
            <a:endParaRPr lang="et-EE" dirty="0"/>
          </a:p>
          <a:p>
            <a:pPr marL="0" indent="0" algn="r">
              <a:buNone/>
            </a:pPr>
            <a:endParaRPr lang="et-EE" dirty="0"/>
          </a:p>
          <a:p>
            <a:pPr marL="0" indent="0" algn="r">
              <a:buNone/>
            </a:pPr>
            <a:endParaRPr lang="et-EE" dirty="0"/>
          </a:p>
          <a:p>
            <a:pPr marL="0" indent="0" algn="r">
              <a:buNone/>
            </a:pPr>
            <a:endParaRPr lang="et-EE" dirty="0"/>
          </a:p>
          <a:p>
            <a:pPr marL="0" indent="0" algn="r">
              <a:buNone/>
            </a:pPr>
            <a:endParaRPr lang="et-EE" sz="2400" dirty="0"/>
          </a:p>
        </p:txBody>
      </p:sp>
      <p:graphicFrame>
        <p:nvGraphicFramePr>
          <p:cNvPr id="6" name="Object 8"/>
          <p:cNvGraphicFramePr>
            <a:graphicFrameLocks noChangeAspect="1"/>
          </p:cNvGraphicFramePr>
          <p:nvPr>
            <p:extLst>
              <p:ext uri="{D42A27DB-BD31-4B8C-83A1-F6EECF244321}">
                <p14:modId xmlns:p14="http://schemas.microsoft.com/office/powerpoint/2010/main" val="2818281130"/>
              </p:ext>
            </p:extLst>
          </p:nvPr>
        </p:nvGraphicFramePr>
        <p:xfrm>
          <a:off x="190502" y="142875"/>
          <a:ext cx="2197098" cy="484188"/>
        </p:xfrm>
        <a:graphic>
          <a:graphicData uri="http://schemas.openxmlformats.org/presentationml/2006/ole">
            <mc:AlternateContent xmlns:mc="http://schemas.openxmlformats.org/markup-compatibility/2006">
              <mc:Choice xmlns:v="urn:schemas-microsoft-com:vml" Requires="v">
                <p:oleObj spid="_x0000_s88181" name="CorelDRAW" r:id="rId9" imgW="6872400" imgH="1553040" progId="">
                  <p:embed/>
                </p:oleObj>
              </mc:Choice>
              <mc:Fallback>
                <p:oleObj name="CorelDRAW" r:id="rId9" imgW="6872400" imgH="1553040" progId="">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90502" y="142875"/>
                        <a:ext cx="2197098" cy="484188"/>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8725625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EC1338A6-50EC-4042-878D-7DB4A33E9441}"/>
              </a:ext>
            </a:extLst>
          </p:cNvPr>
          <p:cNvSpPr>
            <a:spLocks noGrp="1"/>
          </p:cNvSpPr>
          <p:nvPr>
            <p:ph type="title"/>
          </p:nvPr>
        </p:nvSpPr>
        <p:spPr>
          <a:xfrm>
            <a:off x="838199" y="627063"/>
            <a:ext cx="10515600" cy="1325563"/>
          </a:xfrm>
        </p:spPr>
        <p:txBody>
          <a:bodyPr>
            <a:normAutofit/>
          </a:bodyPr>
          <a:lstStyle/>
          <a:p>
            <a:pPr algn="ctr"/>
            <a:r>
              <a:rPr lang="et-EE" sz="2800" b="1" dirty="0">
                <a:solidFill>
                  <a:srgbClr val="FF6600"/>
                </a:solidFill>
                <a:latin typeface="Arial" panose="020B0604020202020204" pitchFamily="34" charset="0"/>
                <a:cs typeface="Arial" panose="020B0604020202020204" pitchFamily="34" charset="0"/>
              </a:rPr>
              <a:t>Количество зарегистрированны</a:t>
            </a:r>
            <a:r>
              <a:rPr lang="ru-RU" sz="2800" b="1" dirty="0" err="1">
                <a:solidFill>
                  <a:srgbClr val="FF6600"/>
                </a:solidFill>
                <a:latin typeface="Arial" panose="020B0604020202020204" pitchFamily="34" charset="0"/>
                <a:cs typeface="Arial" panose="020B0604020202020204" pitchFamily="34" charset="0"/>
              </a:rPr>
              <a:t>х</a:t>
            </a:r>
            <a:r>
              <a:rPr lang="et-EE" sz="2800" b="1" dirty="0">
                <a:solidFill>
                  <a:srgbClr val="FF6600"/>
                </a:solidFill>
                <a:latin typeface="Arial" panose="020B0604020202020204" pitchFamily="34" charset="0"/>
                <a:cs typeface="Arial" panose="020B0604020202020204" pitchFamily="34" charset="0"/>
              </a:rPr>
              <a:t> безработны</a:t>
            </a:r>
            <a:r>
              <a:rPr lang="ru-RU" sz="2800" b="1" dirty="0">
                <a:solidFill>
                  <a:srgbClr val="FF6600"/>
                </a:solidFill>
                <a:latin typeface="Arial" panose="020B0604020202020204" pitchFamily="34" charset="0"/>
                <a:cs typeface="Arial" panose="020B0604020202020204" pitchFamily="34" charset="0"/>
              </a:rPr>
              <a:t>х</a:t>
            </a:r>
            <a:r>
              <a:rPr lang="et-EE" sz="2800" b="1" dirty="0">
                <a:solidFill>
                  <a:srgbClr val="FF6600"/>
                </a:solidFill>
                <a:latin typeface="Arial" panose="020B0604020202020204" pitchFamily="34" charset="0"/>
                <a:cs typeface="Arial" panose="020B0604020202020204" pitchFamily="34" charset="0"/>
              </a:rPr>
              <a:t> </a:t>
            </a:r>
            <a:r>
              <a:rPr lang="ru-RU" sz="2800" b="1" dirty="0">
                <a:solidFill>
                  <a:srgbClr val="FF6600"/>
                </a:solidFill>
                <a:latin typeface="Arial" panose="020B0604020202020204" pitchFamily="34" charset="0"/>
                <a:cs typeface="Arial" panose="020B0604020202020204" pitchFamily="34" charset="0"/>
              </a:rPr>
              <a:t>             </a:t>
            </a:r>
            <a:r>
              <a:rPr lang="et-EE" sz="2800" b="1" dirty="0">
                <a:solidFill>
                  <a:srgbClr val="FF6600"/>
                </a:solidFill>
                <a:latin typeface="Arial" panose="020B0604020202020204" pitchFamily="34" charset="0"/>
                <a:cs typeface="Arial" panose="020B0604020202020204" pitchFamily="34" charset="0"/>
              </a:rPr>
              <a:t>    в </a:t>
            </a:r>
            <a:r>
              <a:rPr lang="et-EE" sz="2800" b="1" dirty="0" err="1">
                <a:solidFill>
                  <a:srgbClr val="FF6600"/>
                </a:solidFill>
                <a:latin typeface="Arial" panose="020B0604020202020204" pitchFamily="34" charset="0"/>
                <a:cs typeface="Arial" panose="020B0604020202020204" pitchFamily="34" charset="0"/>
              </a:rPr>
              <a:t>Ида-Вирумаа</a:t>
            </a:r>
            <a:r>
              <a:rPr lang="et-EE" sz="2800" b="1" dirty="0">
                <a:solidFill>
                  <a:srgbClr val="FF6600"/>
                </a:solidFill>
                <a:latin typeface="Arial" panose="020B0604020202020204" pitchFamily="34" charset="0"/>
                <a:cs typeface="Arial" panose="020B0604020202020204" pitchFamily="34" charset="0"/>
              </a:rPr>
              <a:t> </a:t>
            </a:r>
            <a:br>
              <a:rPr lang="ru-RU" sz="2800" b="1" dirty="0">
                <a:solidFill>
                  <a:srgbClr val="FF6600"/>
                </a:solidFill>
                <a:latin typeface="Arial" panose="020B0604020202020204" pitchFamily="34" charset="0"/>
                <a:cs typeface="Arial" panose="020B0604020202020204" pitchFamily="34" charset="0"/>
              </a:rPr>
            </a:br>
            <a:r>
              <a:rPr lang="et-EE" sz="2800" b="1" dirty="0">
                <a:solidFill>
                  <a:srgbClr val="FF6600"/>
                </a:solidFill>
                <a:latin typeface="Arial" panose="020B0604020202020204" pitchFamily="34" charset="0"/>
                <a:cs typeface="Arial" panose="020B0604020202020204" pitchFamily="34" charset="0"/>
              </a:rPr>
              <a:t>(</a:t>
            </a:r>
            <a:r>
              <a:rPr lang="ru-RU" sz="2800" b="1" dirty="0">
                <a:solidFill>
                  <a:srgbClr val="FF6600"/>
                </a:solidFill>
                <a:latin typeface="Arial" panose="020B0604020202020204" pitchFamily="34" charset="0"/>
                <a:cs typeface="Arial" panose="020B0604020202020204" pitchFamily="34" charset="0"/>
              </a:rPr>
              <a:t>по  23.09.2019</a:t>
            </a:r>
            <a:r>
              <a:rPr lang="et-EE" sz="2800" b="1" dirty="0">
                <a:solidFill>
                  <a:srgbClr val="FF6600"/>
                </a:solidFill>
                <a:latin typeface="Arial" panose="020B0604020202020204" pitchFamily="34" charset="0"/>
                <a:cs typeface="Arial" panose="020B0604020202020204" pitchFamily="34" charset="0"/>
              </a:rPr>
              <a:t>)</a:t>
            </a:r>
          </a:p>
        </p:txBody>
      </p:sp>
      <p:graphicFrame>
        <p:nvGraphicFramePr>
          <p:cNvPr id="4" name="Object 8">
            <a:extLst>
              <a:ext uri="{FF2B5EF4-FFF2-40B4-BE49-F238E27FC236}">
                <a16:creationId xmlns:a16="http://schemas.microsoft.com/office/drawing/2014/main" id="{8CC4EEE2-B95B-4840-B9AD-1503437BEA41}"/>
              </a:ext>
            </a:extLst>
          </p:cNvPr>
          <p:cNvGraphicFramePr>
            <a:graphicFrameLocks noChangeAspect="1"/>
          </p:cNvGraphicFramePr>
          <p:nvPr/>
        </p:nvGraphicFramePr>
        <p:xfrm>
          <a:off x="190502" y="142875"/>
          <a:ext cx="2197098" cy="484188"/>
        </p:xfrm>
        <a:graphic>
          <a:graphicData uri="http://schemas.openxmlformats.org/presentationml/2006/ole">
            <mc:AlternateContent xmlns:mc="http://schemas.openxmlformats.org/markup-compatibility/2006">
              <mc:Choice xmlns:v="urn:schemas-microsoft-com:vml" Requires="v">
                <p:oleObj spid="_x0000_s113672" name="CorelDRAW" r:id="rId4" imgW="6872400" imgH="1553040" progId="">
                  <p:embed/>
                </p:oleObj>
              </mc:Choice>
              <mc:Fallback>
                <p:oleObj name="CorelDRAW" r:id="rId4" imgW="6872400" imgH="1553040" progId="">
                  <p:embed/>
                  <p:pic>
                    <p:nvPicPr>
                      <p:cNvPr id="4" name="Object 8">
                        <a:extLst>
                          <a:ext uri="{FF2B5EF4-FFF2-40B4-BE49-F238E27FC236}">
                            <a16:creationId xmlns:a16="http://schemas.microsoft.com/office/drawing/2014/main" id="{8CC4EEE2-B95B-4840-B9AD-1503437BEA4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0502" y="142875"/>
                        <a:ext cx="2197098" cy="4841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5" name="Picture 20" descr="keskvaljak">
            <a:extLst>
              <a:ext uri="{FF2B5EF4-FFF2-40B4-BE49-F238E27FC236}">
                <a16:creationId xmlns:a16="http://schemas.microsoft.com/office/drawing/2014/main" id="{DA3D84DF-1B29-4C81-B5C0-E92506EBEA6D}"/>
              </a:ext>
            </a:extLst>
          </p:cNvPr>
          <p:cNvPicPr>
            <a:picLocks noGrp="1" noChangeAspect="1" noChangeArrowheads="1"/>
          </p:cNvPicPr>
          <p:nvPr>
            <p:ph idx="1"/>
          </p:nvPr>
        </p:nvPicPr>
        <p:blipFill>
          <a:blip r:embed="rId6" cstate="print">
            <a:extLst>
              <a:ext uri="{28A0092B-C50C-407E-A947-70E740481C1C}">
                <a14:useLocalDpi xmlns:a14="http://schemas.microsoft.com/office/drawing/2010/main" val="0"/>
              </a:ext>
            </a:extLst>
          </a:blip>
          <a:srcRect/>
          <a:stretch>
            <a:fillRect/>
          </a:stretch>
        </p:blipFill>
        <p:spPr bwMode="auto">
          <a:xfrm>
            <a:off x="1505932" y="2082962"/>
            <a:ext cx="2959333" cy="1657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6" descr="690423647036-kivioli_tuhamaed_jpg_690x518_q95">
            <a:extLst>
              <a:ext uri="{FF2B5EF4-FFF2-40B4-BE49-F238E27FC236}">
                <a16:creationId xmlns:a16="http://schemas.microsoft.com/office/drawing/2014/main" id="{969049E3-EABD-42B8-9695-CC27C4B759B5}"/>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505933" y="4108048"/>
            <a:ext cx="2959333" cy="18477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6" descr="Narva_Ida_Virumaa">
            <a:extLst>
              <a:ext uri="{FF2B5EF4-FFF2-40B4-BE49-F238E27FC236}">
                <a16:creationId xmlns:a16="http://schemas.microsoft.com/office/drawing/2014/main" id="{61059D29-EA32-452F-B14A-618D5737F407}"/>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748112" y="2082962"/>
            <a:ext cx="2959333" cy="1684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lt 7">
            <a:extLst>
              <a:ext uri="{FF2B5EF4-FFF2-40B4-BE49-F238E27FC236}">
                <a16:creationId xmlns:a16="http://schemas.microsoft.com/office/drawing/2014/main" id="{F5658971-318C-4A9F-989C-D9965C2B1F3C}"/>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748111" y="4117379"/>
            <a:ext cx="2959333" cy="1833078"/>
          </a:xfrm>
          <a:prstGeom prst="rect">
            <a:avLst/>
          </a:prstGeom>
        </p:spPr>
      </p:pic>
      <p:sp>
        <p:nvSpPr>
          <p:cNvPr id="9" name="Sisu kohatäide 7">
            <a:extLst>
              <a:ext uri="{FF2B5EF4-FFF2-40B4-BE49-F238E27FC236}">
                <a16:creationId xmlns:a16="http://schemas.microsoft.com/office/drawing/2014/main" id="{6F603008-CDD4-4161-BF8D-F3BE5634458A}"/>
              </a:ext>
            </a:extLst>
          </p:cNvPr>
          <p:cNvSpPr txBox="1">
            <a:spLocks/>
          </p:cNvSpPr>
          <p:nvPr/>
        </p:nvSpPr>
        <p:spPr>
          <a:xfrm>
            <a:off x="4372955" y="2165033"/>
            <a:ext cx="3446087" cy="438411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buNone/>
            </a:pPr>
            <a:r>
              <a:rPr lang="ru-RU" sz="2000" b="1" dirty="0"/>
              <a:t>Нарва</a:t>
            </a:r>
          </a:p>
          <a:p>
            <a:pPr algn="ctr">
              <a:buNone/>
            </a:pPr>
            <a:r>
              <a:rPr lang="ru-RU" sz="2000" b="1" dirty="0"/>
              <a:t>2649 </a:t>
            </a:r>
            <a:r>
              <a:rPr lang="ru-RU" sz="2000" b="1" dirty="0">
                <a:solidFill>
                  <a:srgbClr val="FF6600"/>
                </a:solidFill>
              </a:rPr>
              <a:t>(862)</a:t>
            </a:r>
          </a:p>
          <a:p>
            <a:pPr algn="ctr">
              <a:buNone/>
            </a:pPr>
            <a:r>
              <a:rPr lang="et-EE" sz="2000" b="1" dirty="0" err="1"/>
              <a:t>Йыхви</a:t>
            </a:r>
            <a:endParaRPr lang="et-EE" sz="2000" b="1" dirty="0"/>
          </a:p>
          <a:p>
            <a:pPr algn="ctr">
              <a:buNone/>
            </a:pPr>
            <a:r>
              <a:rPr lang="et-EE" altLang="et-EE" sz="2000" b="1" dirty="0">
                <a:cs typeface="Arial" panose="020B0604020202020204" pitchFamily="34" charset="0"/>
              </a:rPr>
              <a:t> 2176 </a:t>
            </a:r>
            <a:r>
              <a:rPr lang="et-EE" altLang="et-EE" sz="2000" b="1" dirty="0">
                <a:solidFill>
                  <a:srgbClr val="FF6600"/>
                </a:solidFill>
                <a:cs typeface="Arial" panose="020B0604020202020204" pitchFamily="34" charset="0"/>
              </a:rPr>
              <a:t>(834)</a:t>
            </a:r>
            <a:endParaRPr lang="et-EE" sz="2000" b="1" dirty="0"/>
          </a:p>
          <a:p>
            <a:pPr algn="ctr">
              <a:buNone/>
            </a:pPr>
            <a:endParaRPr lang="et-EE" altLang="et-EE" sz="2000" b="1" dirty="0">
              <a:solidFill>
                <a:srgbClr val="FF6600"/>
              </a:solidFill>
              <a:cs typeface="Arial" panose="020B0604020202020204" pitchFamily="34" charset="0"/>
            </a:endParaRPr>
          </a:p>
          <a:p>
            <a:pPr algn="ctr">
              <a:buNone/>
            </a:pPr>
            <a:r>
              <a:rPr lang="ru-RU" altLang="et-EE" sz="2000" b="1" dirty="0">
                <a:cs typeface="Arial" panose="020B0604020202020204" pitchFamily="34" charset="0"/>
              </a:rPr>
              <a:t>Силламяэ</a:t>
            </a:r>
          </a:p>
          <a:p>
            <a:pPr algn="ctr">
              <a:buNone/>
            </a:pPr>
            <a:r>
              <a:rPr lang="ru-RU" altLang="et-EE" sz="2000" b="1" dirty="0">
                <a:cs typeface="Arial" panose="020B0604020202020204" pitchFamily="34" charset="0"/>
              </a:rPr>
              <a:t>567</a:t>
            </a:r>
            <a:r>
              <a:rPr lang="et-EE" altLang="et-EE" sz="2000" b="1" dirty="0">
                <a:cs typeface="Arial" panose="020B0604020202020204" pitchFamily="34" charset="0"/>
              </a:rPr>
              <a:t> </a:t>
            </a:r>
            <a:r>
              <a:rPr lang="ru-RU" altLang="et-EE" sz="2000" b="1" dirty="0">
                <a:solidFill>
                  <a:srgbClr val="FF6600"/>
                </a:solidFill>
                <a:cs typeface="Arial" panose="020B0604020202020204" pitchFamily="34" charset="0"/>
              </a:rPr>
              <a:t>(215)</a:t>
            </a:r>
          </a:p>
          <a:p>
            <a:pPr algn="ctr">
              <a:buNone/>
            </a:pPr>
            <a:r>
              <a:rPr lang="et-EE" sz="2000" b="1" dirty="0" err="1"/>
              <a:t>Кивиыли</a:t>
            </a:r>
            <a:endParaRPr lang="et-EE" sz="2000" b="1" dirty="0"/>
          </a:p>
          <a:p>
            <a:pPr algn="ctr">
              <a:buNone/>
            </a:pPr>
            <a:r>
              <a:rPr lang="et-EE" altLang="et-EE" sz="2000" b="1" dirty="0">
                <a:cs typeface="Arial" panose="020B0604020202020204" pitchFamily="34" charset="0"/>
              </a:rPr>
              <a:t>214 </a:t>
            </a:r>
            <a:r>
              <a:rPr lang="et-EE" altLang="et-EE" sz="2000" b="1" dirty="0">
                <a:solidFill>
                  <a:srgbClr val="FF6600"/>
                </a:solidFill>
                <a:cs typeface="Arial" panose="020B0604020202020204" pitchFamily="34" charset="0"/>
              </a:rPr>
              <a:t>(110)</a:t>
            </a:r>
            <a:endParaRPr lang="et-EE" sz="2000" b="1" dirty="0"/>
          </a:p>
        </p:txBody>
      </p:sp>
      <p:sp>
        <p:nvSpPr>
          <p:cNvPr id="10" name="TextBox 9">
            <a:extLst>
              <a:ext uri="{FF2B5EF4-FFF2-40B4-BE49-F238E27FC236}">
                <a16:creationId xmlns:a16="http://schemas.microsoft.com/office/drawing/2014/main" id="{FD31C7AB-522A-4BEB-8443-929F332A049D}"/>
              </a:ext>
            </a:extLst>
          </p:cNvPr>
          <p:cNvSpPr txBox="1"/>
          <p:nvPr/>
        </p:nvSpPr>
        <p:spPr>
          <a:xfrm>
            <a:off x="5292419" y="6359404"/>
            <a:ext cx="6244466" cy="369332"/>
          </a:xfrm>
          <a:prstGeom prst="rect">
            <a:avLst/>
          </a:prstGeom>
          <a:noFill/>
        </p:spPr>
        <p:txBody>
          <a:bodyPr wrap="none" rtlCol="0">
            <a:spAutoFit/>
          </a:bodyPr>
          <a:lstStyle/>
          <a:p>
            <a:r>
              <a:rPr lang="et-EE" altLang="et-EE" dirty="0">
                <a:cs typeface="Arial" panose="020B0604020202020204" pitchFamily="34" charset="0"/>
              </a:rPr>
              <a:t>* 5606- </a:t>
            </a:r>
            <a:r>
              <a:rPr lang="et-EE" dirty="0"/>
              <a:t>безработные</a:t>
            </a:r>
            <a:r>
              <a:rPr lang="et-EE" dirty="0">
                <a:cs typeface="Arial" panose="020B0604020202020204" pitchFamily="34" charset="0"/>
              </a:rPr>
              <a:t>; </a:t>
            </a:r>
            <a:r>
              <a:rPr lang="et-EE" altLang="et-EE" dirty="0">
                <a:solidFill>
                  <a:srgbClr val="FF6600"/>
                </a:solidFill>
                <a:cs typeface="Arial" panose="020B0604020202020204" pitchFamily="34" charset="0"/>
              </a:rPr>
              <a:t>(2021) –</a:t>
            </a:r>
            <a:r>
              <a:rPr lang="et-EE" dirty="0">
                <a:solidFill>
                  <a:srgbClr val="FF6600"/>
                </a:solidFill>
              </a:rPr>
              <a:t> </a:t>
            </a:r>
            <a:r>
              <a:rPr lang="ru-RU" dirty="0">
                <a:solidFill>
                  <a:srgbClr val="FF6600"/>
                </a:solidFill>
              </a:rPr>
              <a:t>пониженная трудоспособность</a:t>
            </a:r>
            <a:endParaRPr lang="et-EE" dirty="0"/>
          </a:p>
        </p:txBody>
      </p:sp>
    </p:spTree>
    <p:extLst>
      <p:ext uri="{BB962C8B-B14F-4D97-AF65-F5344CB8AC3E}">
        <p14:creationId xmlns:p14="http://schemas.microsoft.com/office/powerpoint/2010/main" val="39677518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67CD8B97-9359-482C-8D4D-D1876EB40073}"/>
              </a:ext>
            </a:extLst>
          </p:cNvPr>
          <p:cNvSpPr>
            <a:spLocks noGrp="1"/>
          </p:cNvSpPr>
          <p:nvPr>
            <p:ph type="title"/>
          </p:nvPr>
        </p:nvSpPr>
        <p:spPr/>
        <p:txBody>
          <a:bodyPr>
            <a:normAutofit/>
          </a:bodyPr>
          <a:lstStyle/>
          <a:p>
            <a:pPr algn="ctr"/>
            <a:r>
              <a:rPr lang="ru-RU" sz="2800" b="1" dirty="0">
                <a:solidFill>
                  <a:srgbClr val="FF6600"/>
                </a:solidFill>
                <a:latin typeface="Arial" panose="020B0604020202020204" pitchFamily="34" charset="0"/>
                <a:cs typeface="Arial" panose="020B0604020202020204" pitchFamily="34" charset="0"/>
              </a:rPr>
              <a:t>З</a:t>
            </a:r>
            <a:r>
              <a:rPr lang="et-EE" sz="2800" b="1" dirty="0" err="1">
                <a:solidFill>
                  <a:srgbClr val="FF6600"/>
                </a:solidFill>
                <a:latin typeface="Arial" panose="020B0604020202020204" pitchFamily="34" charset="0"/>
                <a:cs typeface="Arial" panose="020B0604020202020204" pitchFamily="34" charset="0"/>
              </a:rPr>
              <a:t>арегистрированны</a:t>
            </a:r>
            <a:r>
              <a:rPr lang="ru-RU" sz="2800" b="1" dirty="0">
                <a:solidFill>
                  <a:srgbClr val="FF6600"/>
                </a:solidFill>
                <a:latin typeface="Arial" panose="020B0604020202020204" pitchFamily="34" charset="0"/>
                <a:cs typeface="Arial" panose="020B0604020202020204" pitchFamily="34" charset="0"/>
              </a:rPr>
              <a:t>е</a:t>
            </a:r>
            <a:r>
              <a:rPr lang="et-EE" sz="2800" b="1" dirty="0">
                <a:solidFill>
                  <a:srgbClr val="FF6600"/>
                </a:solidFill>
                <a:latin typeface="Arial" panose="020B0604020202020204" pitchFamily="34" charset="0"/>
                <a:cs typeface="Arial" panose="020B0604020202020204" pitchFamily="34" charset="0"/>
              </a:rPr>
              <a:t> </a:t>
            </a:r>
            <a:r>
              <a:rPr lang="et-EE" sz="2800" b="1" dirty="0" err="1">
                <a:solidFill>
                  <a:srgbClr val="FF6600"/>
                </a:solidFill>
                <a:latin typeface="Arial" panose="020B0604020202020204" pitchFamily="34" charset="0"/>
                <a:cs typeface="Arial" panose="020B0604020202020204" pitchFamily="34" charset="0"/>
              </a:rPr>
              <a:t>безработны</a:t>
            </a:r>
            <a:r>
              <a:rPr lang="ru-RU" sz="2800" b="1" dirty="0">
                <a:solidFill>
                  <a:srgbClr val="FF6600"/>
                </a:solidFill>
                <a:latin typeface="Arial" panose="020B0604020202020204" pitchFamily="34" charset="0"/>
                <a:cs typeface="Arial" panose="020B0604020202020204" pitchFamily="34" charset="0"/>
              </a:rPr>
              <a:t>е по специальности     3</a:t>
            </a:r>
            <a:r>
              <a:rPr lang="et-EE" sz="2800" b="1" dirty="0">
                <a:solidFill>
                  <a:srgbClr val="FF6600"/>
                </a:solidFill>
                <a:latin typeface="Arial" panose="020B0604020202020204" pitchFamily="34" charset="0"/>
                <a:cs typeface="Arial" panose="020B0604020202020204" pitchFamily="34" charset="0"/>
              </a:rPr>
              <a:t>1</a:t>
            </a:r>
            <a:r>
              <a:rPr lang="ru-RU" sz="2800" b="1" dirty="0">
                <a:solidFill>
                  <a:srgbClr val="FF6600"/>
                </a:solidFill>
                <a:latin typeface="Arial" panose="020B0604020202020204" pitchFamily="34" charset="0"/>
                <a:cs typeface="Arial" panose="020B0604020202020204" pitchFamily="34" charset="0"/>
              </a:rPr>
              <a:t>.0</a:t>
            </a:r>
            <a:r>
              <a:rPr lang="et-EE" sz="2800" b="1" dirty="0">
                <a:solidFill>
                  <a:srgbClr val="FF6600"/>
                </a:solidFill>
                <a:latin typeface="Arial" panose="020B0604020202020204" pitchFamily="34" charset="0"/>
                <a:cs typeface="Arial" panose="020B0604020202020204" pitchFamily="34" charset="0"/>
              </a:rPr>
              <a:t>8</a:t>
            </a:r>
            <a:r>
              <a:rPr lang="ru-RU" sz="2800" b="1" dirty="0">
                <a:solidFill>
                  <a:srgbClr val="FF6600"/>
                </a:solidFill>
                <a:latin typeface="Arial" panose="020B0604020202020204" pitchFamily="34" charset="0"/>
                <a:cs typeface="Arial" panose="020B0604020202020204" pitchFamily="34" charset="0"/>
              </a:rPr>
              <a:t>.2019</a:t>
            </a:r>
            <a:endParaRPr lang="et-EE" sz="2800" b="1" dirty="0">
              <a:solidFill>
                <a:srgbClr val="FF6600"/>
              </a:solidFill>
              <a:latin typeface="Arial" panose="020B0604020202020204" pitchFamily="34" charset="0"/>
              <a:cs typeface="Arial" panose="020B0604020202020204" pitchFamily="34" charset="0"/>
            </a:endParaRPr>
          </a:p>
        </p:txBody>
      </p:sp>
      <p:graphicFrame>
        <p:nvGraphicFramePr>
          <p:cNvPr id="5" name="Object 8">
            <a:extLst>
              <a:ext uri="{FF2B5EF4-FFF2-40B4-BE49-F238E27FC236}">
                <a16:creationId xmlns:a16="http://schemas.microsoft.com/office/drawing/2014/main" id="{876045A0-671C-4FA9-9114-471833DA4DAC}"/>
              </a:ext>
            </a:extLst>
          </p:cNvPr>
          <p:cNvGraphicFramePr>
            <a:graphicFrameLocks noChangeAspect="1"/>
          </p:cNvGraphicFramePr>
          <p:nvPr/>
        </p:nvGraphicFramePr>
        <p:xfrm>
          <a:off x="190502" y="142875"/>
          <a:ext cx="2197098" cy="484188"/>
        </p:xfrm>
        <a:graphic>
          <a:graphicData uri="http://schemas.openxmlformats.org/presentationml/2006/ole">
            <mc:AlternateContent xmlns:mc="http://schemas.openxmlformats.org/markup-compatibility/2006">
              <mc:Choice xmlns:v="urn:schemas-microsoft-com:vml" Requires="v">
                <p:oleObj spid="_x0000_s114696" name="CorelDRAW" r:id="rId4" imgW="6872400" imgH="1553040" progId="">
                  <p:embed/>
                </p:oleObj>
              </mc:Choice>
              <mc:Fallback>
                <p:oleObj name="CorelDRAW" r:id="rId4" imgW="6872400" imgH="1553040" progId="">
                  <p:embed/>
                  <p:pic>
                    <p:nvPicPr>
                      <p:cNvPr id="5" name="Object 8">
                        <a:extLst>
                          <a:ext uri="{FF2B5EF4-FFF2-40B4-BE49-F238E27FC236}">
                            <a16:creationId xmlns:a16="http://schemas.microsoft.com/office/drawing/2014/main" id="{876045A0-671C-4FA9-9114-471833DA4DA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0502" y="142875"/>
                        <a:ext cx="2197098" cy="4841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 name="Sisu kohatäide 7">
            <a:extLst>
              <a:ext uri="{FF2B5EF4-FFF2-40B4-BE49-F238E27FC236}">
                <a16:creationId xmlns:a16="http://schemas.microsoft.com/office/drawing/2014/main" id="{00000000-0008-0000-0A00-000082A00000}"/>
              </a:ext>
            </a:extLst>
          </p:cNvPr>
          <p:cNvGraphicFramePr>
            <a:graphicFrameLocks noGrp="1"/>
          </p:cNvGraphicFramePr>
          <p:nvPr>
            <p:ph idx="1"/>
          </p:nvPr>
        </p:nvGraphicFramePr>
        <p:xfrm>
          <a:off x="1443788" y="1365662"/>
          <a:ext cx="9323272" cy="5127213"/>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12323907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88539966-AEBE-4C8A-A8D2-50C01BE8E838}"/>
              </a:ext>
            </a:extLst>
          </p:cNvPr>
          <p:cNvSpPr>
            <a:spLocks noGrp="1"/>
          </p:cNvSpPr>
          <p:nvPr>
            <p:ph type="title"/>
          </p:nvPr>
        </p:nvSpPr>
        <p:spPr/>
        <p:txBody>
          <a:bodyPr>
            <a:normAutofit/>
          </a:bodyPr>
          <a:lstStyle/>
          <a:p>
            <a:pPr algn="ctr"/>
            <a:r>
              <a:rPr lang="ru-RU" sz="2800" b="1" dirty="0">
                <a:solidFill>
                  <a:srgbClr val="FF6600"/>
                </a:solidFill>
                <a:latin typeface="Arial" panose="020B0604020202020204" pitchFamily="34" charset="0"/>
                <a:cs typeface="Arial" panose="020B0604020202020204" pitchFamily="34" charset="0"/>
              </a:rPr>
              <a:t>Предложения работы в Ида-Вирумаа </a:t>
            </a:r>
            <a:br>
              <a:rPr lang="ru-RU" sz="2800" b="1" dirty="0">
                <a:solidFill>
                  <a:srgbClr val="FF6600"/>
                </a:solidFill>
                <a:latin typeface="Arial" panose="020B0604020202020204" pitchFamily="34" charset="0"/>
                <a:cs typeface="Arial" panose="020B0604020202020204" pitchFamily="34" charset="0"/>
              </a:rPr>
            </a:br>
            <a:r>
              <a:rPr lang="ru-RU" sz="2800" b="1" dirty="0">
                <a:solidFill>
                  <a:srgbClr val="FF6600"/>
                </a:solidFill>
                <a:latin typeface="Arial" panose="020B0604020202020204" pitchFamily="34" charset="0"/>
                <a:cs typeface="Arial" panose="020B0604020202020204" pitchFamily="34" charset="0"/>
              </a:rPr>
              <a:t> </a:t>
            </a:r>
            <a:r>
              <a:rPr lang="et-EE" sz="2800" b="1" dirty="0">
                <a:solidFill>
                  <a:srgbClr val="FF6600"/>
                </a:solidFill>
                <a:latin typeface="Arial" panose="020B0604020202020204" pitchFamily="34" charset="0"/>
                <a:cs typeface="Arial" panose="020B0604020202020204" pitchFamily="34" charset="0"/>
              </a:rPr>
              <a:t>31.08.2019</a:t>
            </a:r>
          </a:p>
        </p:txBody>
      </p:sp>
      <p:graphicFrame>
        <p:nvGraphicFramePr>
          <p:cNvPr id="4" name="Sisu kohatäide 3">
            <a:extLst>
              <a:ext uri="{FF2B5EF4-FFF2-40B4-BE49-F238E27FC236}">
                <a16:creationId xmlns:a16="http://schemas.microsoft.com/office/drawing/2014/main" id="{08F89F63-1097-405C-B8F1-120E24590C40}"/>
              </a:ext>
            </a:extLst>
          </p:cNvPr>
          <p:cNvGraphicFramePr>
            <a:graphicFrameLocks noGrp="1"/>
          </p:cNvGraphicFramePr>
          <p:nvPr>
            <p:ph idx="1"/>
          </p:nvPr>
        </p:nvGraphicFramePr>
        <p:xfrm>
          <a:off x="838200" y="1825625"/>
          <a:ext cx="10515600" cy="435133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5" name="Object 8">
            <a:extLst>
              <a:ext uri="{FF2B5EF4-FFF2-40B4-BE49-F238E27FC236}">
                <a16:creationId xmlns:a16="http://schemas.microsoft.com/office/drawing/2014/main" id="{28126814-9FFE-433C-94C6-94CA6D493C85}"/>
              </a:ext>
            </a:extLst>
          </p:cNvPr>
          <p:cNvGraphicFramePr>
            <a:graphicFrameLocks noChangeAspect="1"/>
          </p:cNvGraphicFramePr>
          <p:nvPr/>
        </p:nvGraphicFramePr>
        <p:xfrm>
          <a:off x="190502" y="142875"/>
          <a:ext cx="2197098" cy="484188"/>
        </p:xfrm>
        <a:graphic>
          <a:graphicData uri="http://schemas.openxmlformats.org/presentationml/2006/ole">
            <mc:AlternateContent xmlns:mc="http://schemas.openxmlformats.org/markup-compatibility/2006">
              <mc:Choice xmlns:v="urn:schemas-microsoft-com:vml" Requires="v">
                <p:oleObj spid="_x0000_s115720" name="CorelDRAW" r:id="rId5" imgW="6872400" imgH="1553040" progId="">
                  <p:embed/>
                </p:oleObj>
              </mc:Choice>
              <mc:Fallback>
                <p:oleObj name="CorelDRAW" r:id="rId5" imgW="6872400" imgH="1553040" progId="">
                  <p:embed/>
                  <p:pic>
                    <p:nvPicPr>
                      <p:cNvPr id="5" name="Object 8">
                        <a:extLst>
                          <a:ext uri="{FF2B5EF4-FFF2-40B4-BE49-F238E27FC236}">
                            <a16:creationId xmlns:a16="http://schemas.microsoft.com/office/drawing/2014/main" id="{28126814-9FFE-433C-94C6-94CA6D493C8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0502" y="142875"/>
                        <a:ext cx="2197098" cy="4841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7651612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ealkiri 3"/>
          <p:cNvSpPr>
            <a:spLocks noGrp="1"/>
          </p:cNvSpPr>
          <p:nvPr>
            <p:ph type="title"/>
          </p:nvPr>
        </p:nvSpPr>
        <p:spPr>
          <a:xfrm>
            <a:off x="796290" y="746284"/>
            <a:ext cx="10473690" cy="908685"/>
          </a:xfrm>
        </p:spPr>
        <p:txBody>
          <a:bodyPr>
            <a:normAutofit fontScale="90000"/>
          </a:bodyPr>
          <a:lstStyle/>
          <a:p>
            <a:pPr algn="ctr"/>
            <a:r>
              <a:rPr lang="ru-RU" sz="3600" b="1" dirty="0">
                <a:solidFill>
                  <a:srgbClr val="FF6600"/>
                </a:solidFill>
                <a:latin typeface="+mn-lt"/>
              </a:rPr>
              <a:t>Услуги для работодателей людей с пониженной трудоспособностью</a:t>
            </a:r>
            <a:br>
              <a:rPr lang="ru-RU" sz="3600" dirty="0">
                <a:solidFill>
                  <a:schemeClr val="accent5">
                    <a:lumMod val="50000"/>
                  </a:schemeClr>
                </a:solidFill>
                <a:latin typeface="Georgia" panose="02040502050405020303" pitchFamily="18" charset="0"/>
              </a:rPr>
            </a:br>
            <a:r>
              <a:rPr lang="az-Cyrl-AZ" b="1" dirty="0">
                <a:solidFill>
                  <a:srgbClr val="FF9900"/>
                </a:solidFill>
              </a:rPr>
              <a:t> </a:t>
            </a:r>
            <a:endParaRPr lang="et-EE" b="1" dirty="0">
              <a:solidFill>
                <a:srgbClr val="FF9900"/>
              </a:solidFill>
            </a:endParaRPr>
          </a:p>
        </p:txBody>
      </p:sp>
      <p:sp>
        <p:nvSpPr>
          <p:cNvPr id="7" name="Sisu kohatäide 6">
            <a:extLst>
              <a:ext uri="{FF2B5EF4-FFF2-40B4-BE49-F238E27FC236}">
                <a16:creationId xmlns:a16="http://schemas.microsoft.com/office/drawing/2014/main" id="{5F2C17A8-B76D-4D07-9067-04C4540AF82E}"/>
              </a:ext>
            </a:extLst>
          </p:cNvPr>
          <p:cNvSpPr>
            <a:spLocks noGrp="1"/>
          </p:cNvSpPr>
          <p:nvPr>
            <p:ph idx="1"/>
          </p:nvPr>
        </p:nvSpPr>
        <p:spPr/>
        <p:txBody>
          <a:bodyPr>
            <a:normAutofit/>
          </a:bodyPr>
          <a:lstStyle/>
          <a:p>
            <a:pPr marL="0" indent="0">
              <a:buNone/>
            </a:pPr>
            <a:endParaRPr lang="ru-RU" dirty="0"/>
          </a:p>
          <a:p>
            <a:endParaRPr lang="et-EE" dirty="0"/>
          </a:p>
        </p:txBody>
      </p:sp>
      <p:sp>
        <p:nvSpPr>
          <p:cNvPr id="8" name="Sisu kohatäide 7">
            <a:extLst>
              <a:ext uri="{FF2B5EF4-FFF2-40B4-BE49-F238E27FC236}">
                <a16:creationId xmlns:a16="http://schemas.microsoft.com/office/drawing/2014/main" id="{B5591150-66E0-4139-8B72-B390CB2190C7}"/>
              </a:ext>
            </a:extLst>
          </p:cNvPr>
          <p:cNvSpPr>
            <a:spLocks noGrp="1"/>
          </p:cNvSpPr>
          <p:nvPr>
            <p:ph sz="quarter" idx="4294967295"/>
          </p:nvPr>
        </p:nvSpPr>
        <p:spPr>
          <a:xfrm>
            <a:off x="377190" y="1485900"/>
            <a:ext cx="10892790" cy="5029200"/>
          </a:xfrm>
        </p:spPr>
        <p:txBody>
          <a:bodyPr>
            <a:normAutofit/>
          </a:bodyPr>
          <a:lstStyle/>
          <a:p>
            <a:pPr>
              <a:lnSpc>
                <a:spcPct val="170000"/>
              </a:lnSpc>
              <a:buFont typeface="Wingdings" panose="05000000000000000000" pitchFamily="2" charset="2"/>
              <a:buChar char="Ø"/>
            </a:pPr>
            <a:r>
              <a:rPr lang="ru-RU" dirty="0">
                <a:solidFill>
                  <a:schemeClr val="accent5">
                    <a:lumMod val="50000"/>
                  </a:schemeClr>
                </a:solidFill>
              </a:rPr>
              <a:t>Консультирование и информирование</a:t>
            </a:r>
          </a:p>
          <a:p>
            <a:pPr>
              <a:lnSpc>
                <a:spcPct val="170000"/>
              </a:lnSpc>
              <a:buFont typeface="Wingdings" panose="05000000000000000000" pitchFamily="2" charset="2"/>
              <a:buChar char="Ø"/>
            </a:pPr>
            <a:r>
              <a:rPr lang="ru-RU" dirty="0">
                <a:solidFill>
                  <a:schemeClr val="accent5">
                    <a:lumMod val="50000"/>
                  </a:schemeClr>
                </a:solidFill>
              </a:rPr>
              <a:t>Пособие на выплату заработной платы</a:t>
            </a:r>
          </a:p>
          <a:p>
            <a:pPr>
              <a:lnSpc>
                <a:spcPct val="170000"/>
              </a:lnSpc>
              <a:buFont typeface="Wingdings" panose="05000000000000000000" pitchFamily="2" charset="2"/>
              <a:buChar char="Ø"/>
            </a:pPr>
            <a:r>
              <a:rPr lang="ru-RU" dirty="0">
                <a:solidFill>
                  <a:schemeClr val="accent5">
                    <a:lumMod val="50000"/>
                  </a:schemeClr>
                </a:solidFill>
              </a:rPr>
              <a:t>Возмещение социального налога за человека с пониженной трудоспособностью</a:t>
            </a:r>
          </a:p>
          <a:p>
            <a:pPr>
              <a:lnSpc>
                <a:spcPct val="170000"/>
              </a:lnSpc>
              <a:buFont typeface="Wingdings" panose="05000000000000000000" pitchFamily="2" charset="2"/>
              <a:buChar char="Ø"/>
            </a:pPr>
            <a:r>
              <a:rPr lang="ru-RU" dirty="0">
                <a:solidFill>
                  <a:schemeClr val="accent5">
                    <a:lumMod val="50000"/>
                  </a:schemeClr>
                </a:solidFill>
              </a:rPr>
              <a:t>Приспособление рабочих помещений и оборудования</a:t>
            </a:r>
          </a:p>
          <a:p>
            <a:pPr>
              <a:lnSpc>
                <a:spcPct val="170000"/>
              </a:lnSpc>
              <a:buFont typeface="Wingdings" panose="05000000000000000000" pitchFamily="2" charset="2"/>
              <a:buChar char="Ø"/>
            </a:pPr>
            <a:r>
              <a:rPr lang="ru-RU" dirty="0">
                <a:solidFill>
                  <a:schemeClr val="accent5">
                    <a:lumMod val="50000"/>
                  </a:schemeClr>
                </a:solidFill>
              </a:rPr>
              <a:t>Возмещение расходов на обучение</a:t>
            </a:r>
          </a:p>
          <a:p>
            <a:pPr>
              <a:buFont typeface="Wingdings" panose="05000000000000000000" pitchFamily="2" charset="2"/>
              <a:buChar char="Ø"/>
            </a:pPr>
            <a:endParaRPr lang="et-EE" b="1" dirty="0"/>
          </a:p>
        </p:txBody>
      </p:sp>
      <p:graphicFrame>
        <p:nvGraphicFramePr>
          <p:cNvPr id="6" name="Object 8"/>
          <p:cNvGraphicFramePr>
            <a:graphicFrameLocks noChangeAspect="1"/>
          </p:cNvGraphicFramePr>
          <p:nvPr>
            <p:extLst>
              <p:ext uri="{D42A27DB-BD31-4B8C-83A1-F6EECF244321}">
                <p14:modId xmlns:p14="http://schemas.microsoft.com/office/powerpoint/2010/main" val="2818281130"/>
              </p:ext>
            </p:extLst>
          </p:nvPr>
        </p:nvGraphicFramePr>
        <p:xfrm>
          <a:off x="190502" y="142875"/>
          <a:ext cx="2197098" cy="484188"/>
        </p:xfrm>
        <a:graphic>
          <a:graphicData uri="http://schemas.openxmlformats.org/presentationml/2006/ole">
            <mc:AlternateContent xmlns:mc="http://schemas.openxmlformats.org/markup-compatibility/2006">
              <mc:Choice xmlns:v="urn:schemas-microsoft-com:vml" Requires="v">
                <p:oleObj spid="_x0000_s73853" name="CorelDRAW" r:id="rId4" imgW="6872400" imgH="1553040" progId="">
                  <p:embed/>
                </p:oleObj>
              </mc:Choice>
              <mc:Fallback>
                <p:oleObj name="CorelDRAW" r:id="rId4" imgW="6872400" imgH="1553040"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0502" y="142875"/>
                        <a:ext cx="2197098" cy="484188"/>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2695286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ealkiri 3"/>
          <p:cNvSpPr>
            <a:spLocks noGrp="1"/>
          </p:cNvSpPr>
          <p:nvPr>
            <p:ph type="title"/>
          </p:nvPr>
        </p:nvSpPr>
        <p:spPr>
          <a:xfrm>
            <a:off x="838200" y="149909"/>
            <a:ext cx="10515600" cy="1063625"/>
          </a:xfrm>
        </p:spPr>
        <p:txBody>
          <a:bodyPr>
            <a:normAutofit/>
          </a:bodyPr>
          <a:lstStyle/>
          <a:p>
            <a:pPr algn="ctr"/>
            <a:r>
              <a:rPr lang="ru-RU" sz="2800" b="1" dirty="0">
                <a:solidFill>
                  <a:srgbClr val="FF6600"/>
                </a:solidFill>
                <a:latin typeface="+mn-lt"/>
              </a:rPr>
              <a:t>Консультирование и информирование</a:t>
            </a:r>
            <a:endParaRPr lang="et-EE" sz="2800" b="1" dirty="0">
              <a:latin typeface="+mn-lt"/>
            </a:endParaRPr>
          </a:p>
        </p:txBody>
      </p:sp>
      <p:sp>
        <p:nvSpPr>
          <p:cNvPr id="5" name="Sisu kohatäide 4"/>
          <p:cNvSpPr>
            <a:spLocks noGrp="1"/>
          </p:cNvSpPr>
          <p:nvPr>
            <p:ph idx="1"/>
          </p:nvPr>
        </p:nvSpPr>
        <p:spPr>
          <a:xfrm>
            <a:off x="521091" y="941656"/>
            <a:ext cx="10873740" cy="5766435"/>
          </a:xfrm>
        </p:spPr>
        <p:txBody>
          <a:bodyPr>
            <a:normAutofit/>
          </a:bodyPr>
          <a:lstStyle/>
          <a:p>
            <a:pPr marL="0" indent="0" algn="ctr">
              <a:buNone/>
            </a:pPr>
            <a:r>
              <a:rPr lang="ru-RU" sz="2600" b="1" dirty="0">
                <a:solidFill>
                  <a:schemeClr val="accent5">
                    <a:lumMod val="50000"/>
                  </a:schemeClr>
                </a:solidFill>
              </a:rPr>
              <a:t>Цель консультирования</a:t>
            </a:r>
          </a:p>
          <a:p>
            <a:pPr marL="0" indent="0" algn="just">
              <a:buNone/>
            </a:pPr>
            <a:r>
              <a:rPr lang="ru-RU" sz="2600" dirty="0">
                <a:solidFill>
                  <a:schemeClr val="accent5">
                    <a:lumMod val="50000"/>
                  </a:schemeClr>
                </a:solidFill>
              </a:rPr>
              <a:t>Обеспечить работодателей знаниями и практическими рекомендациями, которые необходимы  для поддержки людей с пониженной трудоспособностью на рабочем месте.</a:t>
            </a:r>
          </a:p>
          <a:p>
            <a:pPr marL="0" indent="0" algn="ctr">
              <a:buNone/>
            </a:pPr>
            <a:r>
              <a:rPr lang="ru-RU" sz="2600" b="1" dirty="0">
                <a:solidFill>
                  <a:schemeClr val="accent5">
                    <a:lumMod val="50000"/>
                  </a:schemeClr>
                </a:solidFill>
              </a:rPr>
              <a:t>При консультировании:</a:t>
            </a:r>
          </a:p>
          <a:p>
            <a:pPr algn="just"/>
            <a:r>
              <a:rPr lang="ru-RU" sz="2600" dirty="0">
                <a:solidFill>
                  <a:schemeClr val="accent5">
                    <a:lumMod val="50000"/>
                  </a:schemeClr>
                </a:solidFill>
              </a:rPr>
              <a:t>Продумываем, как и какую работу можно предложить людям с пониженной трудоспособностью;</a:t>
            </a:r>
          </a:p>
          <a:p>
            <a:pPr algn="just"/>
            <a:r>
              <a:rPr lang="ru-RU" sz="2600" dirty="0">
                <a:solidFill>
                  <a:schemeClr val="accent5">
                    <a:lumMod val="50000"/>
                  </a:schemeClr>
                </a:solidFill>
              </a:rPr>
              <a:t>Информируем работодателей, готовых принять на работу или у которых уже работают люди с особыми потребностями, об услугах кассы по безработице;</a:t>
            </a:r>
            <a:endParaRPr lang="et-EE" sz="2600" dirty="0">
              <a:solidFill>
                <a:schemeClr val="accent5">
                  <a:lumMod val="50000"/>
                </a:schemeClr>
              </a:solidFill>
            </a:endParaRPr>
          </a:p>
          <a:p>
            <a:pPr algn="just"/>
            <a:r>
              <a:rPr lang="ru-RU" sz="2600" dirty="0">
                <a:solidFill>
                  <a:schemeClr val="accent5">
                    <a:lumMod val="50000"/>
                  </a:schemeClr>
                </a:solidFill>
              </a:rPr>
              <a:t>П</a:t>
            </a:r>
            <a:r>
              <a:rPr lang="et-EE" sz="2600" dirty="0" err="1">
                <a:solidFill>
                  <a:schemeClr val="accent5">
                    <a:lumMod val="50000"/>
                  </a:schemeClr>
                </a:solidFill>
              </a:rPr>
              <a:t>ривлека</a:t>
            </a:r>
            <a:r>
              <a:rPr lang="ru-RU" sz="2600" dirty="0">
                <a:solidFill>
                  <a:schemeClr val="accent5">
                    <a:lumMod val="50000"/>
                  </a:schemeClr>
                </a:solidFill>
              </a:rPr>
              <a:t>ем</a:t>
            </a:r>
            <a:r>
              <a:rPr lang="et-EE" sz="2600" dirty="0">
                <a:solidFill>
                  <a:schemeClr val="accent5">
                    <a:lumMod val="50000"/>
                  </a:schemeClr>
                </a:solidFill>
              </a:rPr>
              <a:t> </a:t>
            </a:r>
            <a:r>
              <a:rPr lang="et-EE" sz="2600" dirty="0" err="1">
                <a:solidFill>
                  <a:schemeClr val="accent5">
                    <a:lumMod val="50000"/>
                  </a:schemeClr>
                </a:solidFill>
              </a:rPr>
              <a:t>консультантов</a:t>
            </a:r>
            <a:r>
              <a:rPr lang="ru-RU" sz="2600" dirty="0">
                <a:solidFill>
                  <a:schemeClr val="accent5">
                    <a:lumMod val="50000"/>
                  </a:schemeClr>
                </a:solidFill>
              </a:rPr>
              <a:t> и </a:t>
            </a:r>
            <a:r>
              <a:rPr lang="et-EE" sz="2600" dirty="0" err="1">
                <a:solidFill>
                  <a:schemeClr val="accent5">
                    <a:lumMod val="50000"/>
                  </a:schemeClr>
                </a:solidFill>
              </a:rPr>
              <a:t>специалистов</a:t>
            </a:r>
            <a:r>
              <a:rPr lang="ru-RU" sz="2600" dirty="0">
                <a:solidFill>
                  <a:schemeClr val="accent5">
                    <a:lumMod val="50000"/>
                  </a:schemeClr>
                </a:solidFill>
              </a:rPr>
              <a:t>, учитывая специфику </a:t>
            </a:r>
            <a:r>
              <a:rPr lang="et-EE" sz="2600" dirty="0" err="1">
                <a:solidFill>
                  <a:schemeClr val="accent5">
                    <a:lumMod val="50000"/>
                  </a:schemeClr>
                </a:solidFill>
              </a:rPr>
              <a:t>потребности</a:t>
            </a:r>
            <a:r>
              <a:rPr lang="ru-RU" sz="2600" dirty="0">
                <a:solidFill>
                  <a:schemeClr val="accent5">
                    <a:lumMod val="50000"/>
                  </a:schemeClr>
                </a:solidFill>
              </a:rPr>
              <a:t>.</a:t>
            </a:r>
          </a:p>
          <a:p>
            <a:pPr marL="0" indent="0" algn="just">
              <a:buNone/>
            </a:pPr>
            <a:endParaRPr lang="ru-RU" sz="2600" b="1" dirty="0">
              <a:solidFill>
                <a:schemeClr val="accent5">
                  <a:lumMod val="50000"/>
                </a:schemeClr>
              </a:solidFill>
            </a:endParaRPr>
          </a:p>
          <a:p>
            <a:pPr marL="0" indent="0" algn="just">
              <a:buNone/>
            </a:pPr>
            <a:endParaRPr lang="ru-RU" sz="2600" b="1" dirty="0">
              <a:solidFill>
                <a:schemeClr val="accent5">
                  <a:lumMod val="50000"/>
                </a:schemeClr>
              </a:solidFill>
            </a:endParaRPr>
          </a:p>
          <a:p>
            <a:pPr marL="0" indent="0" algn="just">
              <a:buNone/>
            </a:pPr>
            <a:endParaRPr lang="ru-RU" sz="2600" b="1" dirty="0">
              <a:solidFill>
                <a:schemeClr val="accent5">
                  <a:lumMod val="50000"/>
                </a:schemeClr>
              </a:solidFill>
            </a:endParaRPr>
          </a:p>
          <a:p>
            <a:pPr marL="0" indent="0" algn="just">
              <a:buNone/>
            </a:pPr>
            <a:endParaRPr lang="et-EE" sz="2600" dirty="0">
              <a:solidFill>
                <a:schemeClr val="accent5">
                  <a:lumMod val="50000"/>
                </a:schemeClr>
              </a:solidFill>
            </a:endParaRPr>
          </a:p>
          <a:p>
            <a:pPr algn="just">
              <a:buFont typeface="Wingdings" panose="05000000000000000000" pitchFamily="2" charset="2"/>
              <a:buChar char="Ø"/>
            </a:pPr>
            <a:endParaRPr lang="ru-RU" sz="2600" dirty="0"/>
          </a:p>
          <a:p>
            <a:pPr marL="0" indent="0" algn="just">
              <a:buNone/>
            </a:pPr>
            <a:endParaRPr lang="ru-RU" dirty="0"/>
          </a:p>
          <a:p>
            <a:pPr>
              <a:buFont typeface="Wingdings" panose="05000000000000000000" pitchFamily="2" charset="2"/>
              <a:buChar char="Ø"/>
            </a:pPr>
            <a:endParaRPr lang="et-EE" dirty="0"/>
          </a:p>
        </p:txBody>
      </p:sp>
      <p:graphicFrame>
        <p:nvGraphicFramePr>
          <p:cNvPr id="6" name="Object 8"/>
          <p:cNvGraphicFramePr>
            <a:graphicFrameLocks noChangeAspect="1"/>
          </p:cNvGraphicFramePr>
          <p:nvPr>
            <p:extLst>
              <p:ext uri="{D42A27DB-BD31-4B8C-83A1-F6EECF244321}">
                <p14:modId xmlns:p14="http://schemas.microsoft.com/office/powerpoint/2010/main" val="2103273010"/>
              </p:ext>
            </p:extLst>
          </p:nvPr>
        </p:nvGraphicFramePr>
        <p:xfrm>
          <a:off x="156212" y="142875"/>
          <a:ext cx="2197098" cy="484188"/>
        </p:xfrm>
        <a:graphic>
          <a:graphicData uri="http://schemas.openxmlformats.org/presentationml/2006/ole">
            <mc:AlternateContent xmlns:mc="http://schemas.openxmlformats.org/markup-compatibility/2006">
              <mc:Choice xmlns:v="urn:schemas-microsoft-com:vml" Requires="v">
                <p:oleObj spid="_x0000_s96372" name="CorelDRAW" r:id="rId4" imgW="6872400" imgH="1553040" progId="">
                  <p:embed/>
                </p:oleObj>
              </mc:Choice>
              <mc:Fallback>
                <p:oleObj name="CorelDRAW" r:id="rId4" imgW="6872400" imgH="1553040" progId="">
                  <p:embed/>
                  <p:pic>
                    <p:nvPicPr>
                      <p:cNvPr id="6" name="Object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6212" y="142875"/>
                        <a:ext cx="2197098" cy="484188"/>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37558860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ealkiri 3"/>
          <p:cNvSpPr>
            <a:spLocks noGrp="1"/>
          </p:cNvSpPr>
          <p:nvPr>
            <p:ph type="title"/>
          </p:nvPr>
        </p:nvSpPr>
        <p:spPr>
          <a:xfrm>
            <a:off x="838200" y="-200148"/>
            <a:ext cx="10515600" cy="1063625"/>
          </a:xfrm>
        </p:spPr>
        <p:txBody>
          <a:bodyPr>
            <a:normAutofit/>
          </a:bodyPr>
          <a:lstStyle/>
          <a:p>
            <a:pPr algn="ctr">
              <a:lnSpc>
                <a:spcPct val="170000"/>
              </a:lnSpc>
            </a:pPr>
            <a:r>
              <a:rPr lang="ru-RU" sz="2800" b="1" dirty="0">
                <a:solidFill>
                  <a:srgbClr val="FF6600"/>
                </a:solidFill>
                <a:latin typeface="+mn-lt"/>
              </a:rPr>
              <a:t>Консультирование и информирование</a:t>
            </a:r>
          </a:p>
        </p:txBody>
      </p:sp>
      <p:sp>
        <p:nvSpPr>
          <p:cNvPr id="5" name="Sisu kohatäide 4"/>
          <p:cNvSpPr>
            <a:spLocks noGrp="1"/>
          </p:cNvSpPr>
          <p:nvPr>
            <p:ph idx="1"/>
          </p:nvPr>
        </p:nvSpPr>
        <p:spPr>
          <a:xfrm>
            <a:off x="209550" y="863477"/>
            <a:ext cx="11014710" cy="5994523"/>
          </a:xfrm>
        </p:spPr>
        <p:txBody>
          <a:bodyPr>
            <a:normAutofit lnSpcReduction="10000"/>
          </a:bodyPr>
          <a:lstStyle/>
          <a:p>
            <a:pPr marL="0" indent="0" algn="ctr">
              <a:buNone/>
            </a:pPr>
            <a:r>
              <a:rPr lang="et-EE" sz="2600" b="1" dirty="0" err="1">
                <a:solidFill>
                  <a:schemeClr val="accent5">
                    <a:lumMod val="50000"/>
                  </a:schemeClr>
                </a:solidFill>
              </a:rPr>
              <a:t>Индивидуальное</a:t>
            </a:r>
            <a:r>
              <a:rPr lang="et-EE" sz="2600" b="1" dirty="0">
                <a:solidFill>
                  <a:schemeClr val="accent5">
                    <a:lumMod val="50000"/>
                  </a:schemeClr>
                </a:solidFill>
              </a:rPr>
              <a:t> </a:t>
            </a:r>
            <a:r>
              <a:rPr lang="et-EE" sz="2600" b="1" dirty="0" err="1">
                <a:solidFill>
                  <a:schemeClr val="accent5">
                    <a:lumMod val="50000"/>
                  </a:schemeClr>
                </a:solidFill>
              </a:rPr>
              <a:t>консультирование</a:t>
            </a:r>
            <a:r>
              <a:rPr lang="et-EE" sz="2400" i="1" dirty="0">
                <a:solidFill>
                  <a:schemeClr val="accent5">
                    <a:lumMod val="50000"/>
                  </a:schemeClr>
                </a:solidFill>
              </a:rPr>
              <a:t> </a:t>
            </a:r>
            <a:endParaRPr lang="et-EE" sz="2400" dirty="0">
              <a:solidFill>
                <a:schemeClr val="accent5">
                  <a:lumMod val="50000"/>
                </a:schemeClr>
              </a:solidFill>
            </a:endParaRPr>
          </a:p>
          <a:p>
            <a:pPr marL="0" indent="0" algn="just">
              <a:lnSpc>
                <a:spcPct val="150000"/>
              </a:lnSpc>
              <a:buNone/>
            </a:pPr>
            <a:r>
              <a:rPr lang="ru-RU" sz="2200" dirty="0">
                <a:solidFill>
                  <a:schemeClr val="accent5">
                    <a:lumMod val="50000"/>
                  </a:schemeClr>
                </a:solidFill>
              </a:rPr>
              <a:t> О</a:t>
            </a:r>
            <a:r>
              <a:rPr lang="et-EE" sz="2200" dirty="0" err="1">
                <a:solidFill>
                  <a:schemeClr val="accent5">
                    <a:lumMod val="50000"/>
                  </a:schemeClr>
                </a:solidFill>
              </a:rPr>
              <a:t>казывается</a:t>
            </a:r>
            <a:r>
              <a:rPr lang="et-EE" sz="2200" dirty="0">
                <a:solidFill>
                  <a:schemeClr val="accent5">
                    <a:lumMod val="50000"/>
                  </a:schemeClr>
                </a:solidFill>
              </a:rPr>
              <a:t> </a:t>
            </a:r>
            <a:r>
              <a:rPr lang="et-EE" sz="2200" b="1" dirty="0" err="1">
                <a:solidFill>
                  <a:schemeClr val="accent5">
                    <a:lumMod val="50000"/>
                  </a:schemeClr>
                </a:solidFill>
              </a:rPr>
              <a:t>одному</a:t>
            </a:r>
            <a:r>
              <a:rPr lang="et-EE" sz="2200" b="1" dirty="0">
                <a:solidFill>
                  <a:schemeClr val="accent5">
                    <a:lumMod val="50000"/>
                  </a:schemeClr>
                </a:solidFill>
              </a:rPr>
              <a:t> </a:t>
            </a:r>
            <a:r>
              <a:rPr lang="et-EE" sz="2200" b="1" dirty="0" err="1">
                <a:solidFill>
                  <a:schemeClr val="accent5">
                    <a:lumMod val="50000"/>
                  </a:schemeClr>
                </a:solidFill>
              </a:rPr>
              <a:t>работодателю</a:t>
            </a:r>
            <a:r>
              <a:rPr lang="et-EE" sz="2200" b="1" dirty="0">
                <a:solidFill>
                  <a:schemeClr val="accent5">
                    <a:lumMod val="50000"/>
                  </a:schemeClr>
                </a:solidFill>
              </a:rPr>
              <a:t> </a:t>
            </a:r>
            <a:r>
              <a:rPr lang="et-EE" sz="2200" dirty="0" err="1">
                <a:solidFill>
                  <a:schemeClr val="accent5">
                    <a:lumMod val="50000"/>
                  </a:schemeClr>
                </a:solidFill>
              </a:rPr>
              <a:t>для</a:t>
            </a:r>
            <a:r>
              <a:rPr lang="et-EE" sz="2200" dirty="0">
                <a:solidFill>
                  <a:schemeClr val="accent5">
                    <a:lumMod val="50000"/>
                  </a:schemeClr>
                </a:solidFill>
              </a:rPr>
              <a:t> </a:t>
            </a:r>
            <a:r>
              <a:rPr lang="et-EE" sz="2200" b="1" dirty="0" err="1">
                <a:solidFill>
                  <a:schemeClr val="accent5">
                    <a:lumMod val="50000"/>
                  </a:schemeClr>
                </a:solidFill>
              </a:rPr>
              <a:t>поддержки</a:t>
            </a:r>
            <a:r>
              <a:rPr lang="et-EE" sz="2200" b="1" dirty="0">
                <a:solidFill>
                  <a:schemeClr val="accent5">
                    <a:lumMod val="50000"/>
                  </a:schemeClr>
                </a:solidFill>
              </a:rPr>
              <a:t> </a:t>
            </a:r>
            <a:r>
              <a:rPr lang="et-EE" sz="2200" b="1" dirty="0" err="1">
                <a:solidFill>
                  <a:schemeClr val="accent5">
                    <a:lumMod val="50000"/>
                  </a:schemeClr>
                </a:solidFill>
              </a:rPr>
              <a:t>одного</a:t>
            </a:r>
            <a:r>
              <a:rPr lang="et-EE" sz="2200" b="1" dirty="0">
                <a:solidFill>
                  <a:schemeClr val="accent5">
                    <a:lumMod val="50000"/>
                  </a:schemeClr>
                </a:solidFill>
              </a:rPr>
              <a:t> </a:t>
            </a:r>
            <a:r>
              <a:rPr lang="et-EE" sz="2200" b="1" dirty="0" err="1">
                <a:solidFill>
                  <a:schemeClr val="accent5">
                    <a:lumMod val="50000"/>
                  </a:schemeClr>
                </a:solidFill>
              </a:rPr>
              <a:t>работника</a:t>
            </a:r>
            <a:r>
              <a:rPr lang="et-EE" sz="2200" b="1" dirty="0">
                <a:solidFill>
                  <a:schemeClr val="accent5">
                    <a:lumMod val="50000"/>
                  </a:schemeClr>
                </a:solidFill>
              </a:rPr>
              <a:t> </a:t>
            </a:r>
            <a:r>
              <a:rPr lang="et-EE" sz="2200" dirty="0">
                <a:solidFill>
                  <a:schemeClr val="accent5">
                    <a:lumMod val="50000"/>
                  </a:schemeClr>
                </a:solidFill>
              </a:rPr>
              <a:t>с </a:t>
            </a:r>
            <a:r>
              <a:rPr lang="et-EE" sz="2200" dirty="0" err="1">
                <a:solidFill>
                  <a:schemeClr val="accent5">
                    <a:lumMod val="50000"/>
                  </a:schemeClr>
                </a:solidFill>
              </a:rPr>
              <a:t>особыми</a:t>
            </a:r>
            <a:r>
              <a:rPr lang="et-EE" sz="2200" dirty="0">
                <a:solidFill>
                  <a:schemeClr val="accent5">
                    <a:lumMod val="50000"/>
                  </a:schemeClr>
                </a:solidFill>
              </a:rPr>
              <a:t> </a:t>
            </a:r>
            <a:r>
              <a:rPr lang="et-EE" sz="2200" dirty="0" err="1">
                <a:solidFill>
                  <a:schemeClr val="accent5">
                    <a:lumMod val="50000"/>
                  </a:schemeClr>
                </a:solidFill>
              </a:rPr>
              <a:t>потребностями</a:t>
            </a:r>
            <a:r>
              <a:rPr lang="ru-RU" sz="2200" dirty="0">
                <a:solidFill>
                  <a:schemeClr val="accent5">
                    <a:lumMod val="50000"/>
                  </a:schemeClr>
                </a:solidFill>
              </a:rPr>
              <a:t>.</a:t>
            </a:r>
          </a:p>
          <a:p>
            <a:pPr marL="0" indent="0" algn="ctr">
              <a:lnSpc>
                <a:spcPct val="150000"/>
              </a:lnSpc>
              <a:buNone/>
            </a:pPr>
            <a:r>
              <a:rPr lang="et-EE" sz="2600" b="1" dirty="0" err="1">
                <a:solidFill>
                  <a:schemeClr val="accent5">
                    <a:lumMod val="50000"/>
                  </a:schemeClr>
                </a:solidFill>
              </a:rPr>
              <a:t>Групповое</a:t>
            </a:r>
            <a:r>
              <a:rPr lang="et-EE" sz="2600" b="1" dirty="0">
                <a:solidFill>
                  <a:schemeClr val="accent5">
                    <a:lumMod val="50000"/>
                  </a:schemeClr>
                </a:solidFill>
              </a:rPr>
              <a:t> </a:t>
            </a:r>
            <a:r>
              <a:rPr lang="et-EE" sz="2600" b="1" dirty="0" err="1">
                <a:solidFill>
                  <a:schemeClr val="accent5">
                    <a:lumMod val="50000"/>
                  </a:schemeClr>
                </a:solidFill>
              </a:rPr>
              <a:t>консультирование</a:t>
            </a:r>
            <a:r>
              <a:rPr lang="et-EE" sz="2400" dirty="0">
                <a:solidFill>
                  <a:schemeClr val="accent5">
                    <a:lumMod val="50000"/>
                  </a:schemeClr>
                </a:solidFill>
              </a:rPr>
              <a:t> </a:t>
            </a:r>
            <a:endParaRPr lang="ru-RU" sz="2400" dirty="0">
              <a:solidFill>
                <a:schemeClr val="accent5">
                  <a:lumMod val="50000"/>
                </a:schemeClr>
              </a:solidFill>
            </a:endParaRPr>
          </a:p>
          <a:p>
            <a:pPr marL="0" indent="0">
              <a:lnSpc>
                <a:spcPct val="150000"/>
              </a:lnSpc>
              <a:buNone/>
            </a:pPr>
            <a:r>
              <a:rPr lang="ru-RU" sz="2200" dirty="0">
                <a:solidFill>
                  <a:schemeClr val="accent5">
                    <a:lumMod val="50000"/>
                  </a:schemeClr>
                </a:solidFill>
              </a:rPr>
              <a:t>О</a:t>
            </a:r>
            <a:r>
              <a:rPr lang="et-EE" sz="2200" dirty="0" err="1">
                <a:solidFill>
                  <a:schemeClr val="accent5">
                    <a:lumMod val="50000"/>
                  </a:schemeClr>
                </a:solidFill>
              </a:rPr>
              <a:t>казывается</a:t>
            </a:r>
            <a:r>
              <a:rPr lang="et-EE" sz="2200" dirty="0">
                <a:solidFill>
                  <a:schemeClr val="accent5">
                    <a:lumMod val="50000"/>
                  </a:schemeClr>
                </a:solidFill>
              </a:rPr>
              <a:t> </a:t>
            </a:r>
            <a:r>
              <a:rPr lang="et-EE" sz="2200" b="1" dirty="0" err="1">
                <a:solidFill>
                  <a:schemeClr val="accent5">
                    <a:lumMod val="50000"/>
                  </a:schemeClr>
                </a:solidFill>
              </a:rPr>
              <a:t>одному</a:t>
            </a:r>
            <a:r>
              <a:rPr lang="et-EE" sz="2200" b="1" dirty="0">
                <a:solidFill>
                  <a:schemeClr val="accent5">
                    <a:lumMod val="50000"/>
                  </a:schemeClr>
                </a:solidFill>
              </a:rPr>
              <a:t> </a:t>
            </a:r>
            <a:r>
              <a:rPr lang="et-EE" sz="2200" b="1" dirty="0" err="1">
                <a:solidFill>
                  <a:schemeClr val="accent5">
                    <a:lumMod val="50000"/>
                  </a:schemeClr>
                </a:solidFill>
              </a:rPr>
              <a:t>или</a:t>
            </a:r>
            <a:r>
              <a:rPr lang="et-EE" sz="2200" b="1" dirty="0">
                <a:solidFill>
                  <a:schemeClr val="accent5">
                    <a:lumMod val="50000"/>
                  </a:schemeClr>
                </a:solidFill>
              </a:rPr>
              <a:t> </a:t>
            </a:r>
            <a:r>
              <a:rPr lang="et-EE" sz="2200" b="1" dirty="0" err="1">
                <a:solidFill>
                  <a:schemeClr val="accent5">
                    <a:lumMod val="50000"/>
                  </a:schemeClr>
                </a:solidFill>
              </a:rPr>
              <a:t>нескольким</a:t>
            </a:r>
            <a:r>
              <a:rPr lang="et-EE" sz="2200" b="1" dirty="0">
                <a:solidFill>
                  <a:schemeClr val="accent5">
                    <a:lumMod val="50000"/>
                  </a:schemeClr>
                </a:solidFill>
              </a:rPr>
              <a:t> </a:t>
            </a:r>
            <a:r>
              <a:rPr lang="et-EE" sz="2200" b="1" dirty="0" err="1">
                <a:solidFill>
                  <a:schemeClr val="accent5">
                    <a:lumMod val="50000"/>
                  </a:schemeClr>
                </a:solidFill>
              </a:rPr>
              <a:t>работодателями</a:t>
            </a:r>
            <a:r>
              <a:rPr lang="et-EE" sz="2200" b="1" dirty="0">
                <a:solidFill>
                  <a:schemeClr val="accent5">
                    <a:lumMod val="50000"/>
                  </a:schemeClr>
                </a:solidFill>
              </a:rPr>
              <a:t> с </a:t>
            </a:r>
            <a:r>
              <a:rPr lang="et-EE" sz="2200" b="1" dirty="0" err="1">
                <a:solidFill>
                  <a:schemeClr val="accent5">
                    <a:lumMod val="50000"/>
                  </a:schemeClr>
                </a:solidFill>
              </a:rPr>
              <a:t>похожим</a:t>
            </a:r>
            <a:r>
              <a:rPr lang="et-EE" sz="2200" b="1" dirty="0">
                <a:solidFill>
                  <a:schemeClr val="accent5">
                    <a:lumMod val="50000"/>
                  </a:schemeClr>
                </a:solidFill>
              </a:rPr>
              <a:t> </a:t>
            </a:r>
            <a:r>
              <a:rPr lang="et-EE" sz="2200" b="1" dirty="0" err="1">
                <a:solidFill>
                  <a:schemeClr val="accent5">
                    <a:lumMod val="50000"/>
                  </a:schemeClr>
                </a:solidFill>
              </a:rPr>
              <a:t>опытом</a:t>
            </a:r>
            <a:r>
              <a:rPr lang="et-EE" sz="2200" b="1" dirty="0">
                <a:solidFill>
                  <a:schemeClr val="accent5">
                    <a:lumMod val="50000"/>
                  </a:schemeClr>
                </a:solidFill>
              </a:rPr>
              <a:t>/</a:t>
            </a:r>
            <a:r>
              <a:rPr lang="et-EE" sz="2200" b="1" dirty="0" err="1">
                <a:solidFill>
                  <a:schemeClr val="accent5">
                    <a:lumMod val="50000"/>
                  </a:schemeClr>
                </a:solidFill>
              </a:rPr>
              <a:t>действующим</a:t>
            </a:r>
            <a:r>
              <a:rPr lang="et-EE" sz="2200" b="1" dirty="0">
                <a:solidFill>
                  <a:schemeClr val="accent5">
                    <a:lumMod val="50000"/>
                  </a:schemeClr>
                </a:solidFill>
              </a:rPr>
              <a:t> в </a:t>
            </a:r>
            <a:r>
              <a:rPr lang="et-EE" sz="2200" b="1" dirty="0" err="1">
                <a:solidFill>
                  <a:schemeClr val="accent5">
                    <a:lumMod val="50000"/>
                  </a:schemeClr>
                </a:solidFill>
              </a:rPr>
              <a:t>одной</a:t>
            </a:r>
            <a:r>
              <a:rPr lang="et-EE" sz="2200" b="1" dirty="0">
                <a:solidFill>
                  <a:schemeClr val="accent5">
                    <a:lumMod val="50000"/>
                  </a:schemeClr>
                </a:solidFill>
              </a:rPr>
              <a:t> </a:t>
            </a:r>
            <a:r>
              <a:rPr lang="et-EE" sz="2200" b="1" dirty="0" err="1">
                <a:solidFill>
                  <a:schemeClr val="accent5">
                    <a:lumMod val="50000"/>
                  </a:schemeClr>
                </a:solidFill>
              </a:rPr>
              <a:t>сфере</a:t>
            </a:r>
            <a:r>
              <a:rPr lang="et-EE" sz="2200" b="1" dirty="0">
                <a:solidFill>
                  <a:schemeClr val="accent5">
                    <a:lumMod val="50000"/>
                  </a:schemeClr>
                </a:solidFill>
              </a:rPr>
              <a:t>, </a:t>
            </a:r>
            <a:r>
              <a:rPr lang="et-EE" sz="2200" dirty="0">
                <a:solidFill>
                  <a:schemeClr val="accent5">
                    <a:lumMod val="50000"/>
                  </a:schemeClr>
                </a:solidFill>
              </a:rPr>
              <a:t>в </a:t>
            </a:r>
            <a:r>
              <a:rPr lang="et-EE" sz="2200" dirty="0" err="1">
                <a:solidFill>
                  <a:schemeClr val="accent5">
                    <a:lumMod val="50000"/>
                  </a:schemeClr>
                </a:solidFill>
              </a:rPr>
              <a:t>соответстви</a:t>
            </a:r>
            <a:r>
              <a:rPr lang="ru-RU" sz="2200" dirty="0">
                <a:solidFill>
                  <a:schemeClr val="accent5">
                    <a:lumMod val="50000"/>
                  </a:schemeClr>
                </a:solidFill>
              </a:rPr>
              <a:t>и</a:t>
            </a:r>
            <a:r>
              <a:rPr lang="et-EE" sz="2200" dirty="0">
                <a:solidFill>
                  <a:schemeClr val="accent5">
                    <a:lumMod val="50000"/>
                  </a:schemeClr>
                </a:solidFill>
              </a:rPr>
              <a:t> с </a:t>
            </a:r>
            <a:r>
              <a:rPr lang="et-EE" sz="2200" dirty="0" err="1">
                <a:solidFill>
                  <a:schemeClr val="accent5">
                    <a:lumMod val="50000"/>
                  </a:schemeClr>
                </a:solidFill>
              </a:rPr>
              <a:t>пожеланиями</a:t>
            </a:r>
            <a:r>
              <a:rPr lang="et-EE" sz="2200" dirty="0">
                <a:solidFill>
                  <a:schemeClr val="accent5">
                    <a:lumMod val="50000"/>
                  </a:schemeClr>
                </a:solidFill>
              </a:rPr>
              <a:t> и </a:t>
            </a:r>
            <a:r>
              <a:rPr lang="et-EE" sz="2200" dirty="0" err="1">
                <a:solidFill>
                  <a:schemeClr val="accent5">
                    <a:lumMod val="50000"/>
                  </a:schemeClr>
                </a:solidFill>
              </a:rPr>
              <a:t>потребностями</a:t>
            </a:r>
            <a:r>
              <a:rPr lang="et-EE" sz="2200" dirty="0">
                <a:solidFill>
                  <a:schemeClr val="accent5">
                    <a:lumMod val="50000"/>
                  </a:schemeClr>
                </a:solidFill>
              </a:rPr>
              <a:t> </a:t>
            </a:r>
            <a:r>
              <a:rPr lang="et-EE" sz="2200" dirty="0" err="1">
                <a:solidFill>
                  <a:schemeClr val="accent5">
                    <a:lumMod val="50000"/>
                  </a:schemeClr>
                </a:solidFill>
              </a:rPr>
              <a:t>работодателя</a:t>
            </a:r>
            <a:r>
              <a:rPr lang="ru-RU" sz="2200" dirty="0">
                <a:solidFill>
                  <a:schemeClr val="accent5">
                    <a:lumMod val="50000"/>
                  </a:schemeClr>
                </a:solidFill>
              </a:rPr>
              <a:t>.</a:t>
            </a:r>
          </a:p>
          <a:p>
            <a:pPr marL="0" indent="0" algn="ctr">
              <a:lnSpc>
                <a:spcPct val="150000"/>
              </a:lnSpc>
              <a:buNone/>
            </a:pPr>
            <a:r>
              <a:rPr lang="et-EE" sz="2600" b="1" dirty="0" err="1">
                <a:solidFill>
                  <a:schemeClr val="accent5">
                    <a:lumMod val="50000"/>
                  </a:schemeClr>
                </a:solidFill>
              </a:rPr>
              <a:t>Уездные</a:t>
            </a:r>
            <a:r>
              <a:rPr lang="et-EE" sz="2600" b="1" dirty="0">
                <a:solidFill>
                  <a:schemeClr val="accent5">
                    <a:lumMod val="50000"/>
                  </a:schemeClr>
                </a:solidFill>
              </a:rPr>
              <a:t> </a:t>
            </a:r>
            <a:r>
              <a:rPr lang="et-EE" sz="2600" b="1" dirty="0" err="1">
                <a:solidFill>
                  <a:schemeClr val="accent5">
                    <a:lumMod val="50000"/>
                  </a:schemeClr>
                </a:solidFill>
              </a:rPr>
              <a:t>семинары</a:t>
            </a:r>
            <a:r>
              <a:rPr lang="et-EE" sz="2600" b="1" dirty="0">
                <a:solidFill>
                  <a:schemeClr val="accent5">
                    <a:lumMod val="50000"/>
                  </a:schemeClr>
                </a:solidFill>
              </a:rPr>
              <a:t> (</a:t>
            </a:r>
            <a:r>
              <a:rPr lang="et-EE" sz="2600" b="1" dirty="0" err="1">
                <a:solidFill>
                  <a:schemeClr val="accent5">
                    <a:lumMod val="50000"/>
                  </a:schemeClr>
                </a:solidFill>
              </a:rPr>
              <a:t>информационные</a:t>
            </a:r>
            <a:r>
              <a:rPr lang="et-EE" sz="2600" b="1" dirty="0">
                <a:solidFill>
                  <a:schemeClr val="accent5">
                    <a:lumMod val="50000"/>
                  </a:schemeClr>
                </a:solidFill>
              </a:rPr>
              <a:t> </a:t>
            </a:r>
            <a:r>
              <a:rPr lang="et-EE" sz="2600" b="1" dirty="0" err="1">
                <a:solidFill>
                  <a:schemeClr val="accent5">
                    <a:lumMod val="50000"/>
                  </a:schemeClr>
                </a:solidFill>
              </a:rPr>
              <a:t>мероприятия</a:t>
            </a:r>
            <a:r>
              <a:rPr lang="et-EE" sz="2600" b="1" dirty="0">
                <a:solidFill>
                  <a:schemeClr val="accent5">
                    <a:lumMod val="50000"/>
                  </a:schemeClr>
                </a:solidFill>
              </a:rPr>
              <a:t>) </a:t>
            </a:r>
            <a:endParaRPr lang="ru-RU" sz="2600" b="1" dirty="0">
              <a:solidFill>
                <a:schemeClr val="accent5">
                  <a:lumMod val="50000"/>
                </a:schemeClr>
              </a:solidFill>
            </a:endParaRPr>
          </a:p>
          <a:p>
            <a:pPr marL="0" indent="0">
              <a:lnSpc>
                <a:spcPct val="150000"/>
              </a:lnSpc>
              <a:buNone/>
            </a:pPr>
            <a:r>
              <a:rPr lang="ru-RU" sz="2200" dirty="0">
                <a:solidFill>
                  <a:schemeClr val="accent5">
                    <a:lumMod val="50000"/>
                  </a:schemeClr>
                </a:solidFill>
              </a:rPr>
              <a:t>О</a:t>
            </a:r>
            <a:r>
              <a:rPr lang="et-EE" sz="2200" dirty="0" err="1">
                <a:solidFill>
                  <a:schemeClr val="accent5">
                    <a:lumMod val="50000"/>
                  </a:schemeClr>
                </a:solidFill>
              </a:rPr>
              <a:t>рганизуются</a:t>
            </a:r>
            <a:r>
              <a:rPr lang="et-EE" sz="2200" dirty="0">
                <a:solidFill>
                  <a:schemeClr val="accent5">
                    <a:lumMod val="50000"/>
                  </a:schemeClr>
                </a:solidFill>
              </a:rPr>
              <a:t> </a:t>
            </a:r>
            <a:r>
              <a:rPr lang="et-EE" sz="2200" b="1" dirty="0" err="1">
                <a:solidFill>
                  <a:schemeClr val="accent5">
                    <a:lumMod val="50000"/>
                  </a:schemeClr>
                </a:solidFill>
              </a:rPr>
              <a:t>для</a:t>
            </a:r>
            <a:r>
              <a:rPr lang="et-EE" sz="2200" b="1" dirty="0">
                <a:solidFill>
                  <a:schemeClr val="accent5">
                    <a:lumMod val="50000"/>
                  </a:schemeClr>
                </a:solidFill>
              </a:rPr>
              <a:t> </a:t>
            </a:r>
            <a:r>
              <a:rPr lang="et-EE" sz="2200" b="1" dirty="0" err="1">
                <a:solidFill>
                  <a:schemeClr val="accent5">
                    <a:lumMod val="50000"/>
                  </a:schemeClr>
                </a:solidFill>
              </a:rPr>
              <a:t>нескольких</a:t>
            </a:r>
            <a:r>
              <a:rPr lang="et-EE" sz="2200" b="1" dirty="0">
                <a:solidFill>
                  <a:schemeClr val="accent5">
                    <a:lumMod val="50000"/>
                  </a:schemeClr>
                </a:solidFill>
              </a:rPr>
              <a:t> </a:t>
            </a:r>
            <a:r>
              <a:rPr lang="et-EE" sz="2200" b="1" dirty="0" err="1">
                <a:solidFill>
                  <a:schemeClr val="accent5">
                    <a:lumMod val="50000"/>
                  </a:schemeClr>
                </a:solidFill>
              </a:rPr>
              <a:t>различных</a:t>
            </a:r>
            <a:r>
              <a:rPr lang="et-EE" sz="2200" b="1" dirty="0">
                <a:solidFill>
                  <a:schemeClr val="accent5">
                    <a:lumMod val="50000"/>
                  </a:schemeClr>
                </a:solidFill>
              </a:rPr>
              <a:t> </a:t>
            </a:r>
            <a:r>
              <a:rPr lang="et-EE" sz="2200" b="1" dirty="0" err="1">
                <a:solidFill>
                  <a:schemeClr val="accent5">
                    <a:lumMod val="50000"/>
                  </a:schemeClr>
                </a:solidFill>
              </a:rPr>
              <a:t>работодателей</a:t>
            </a:r>
            <a:r>
              <a:rPr lang="et-EE" sz="2200" b="1" dirty="0">
                <a:solidFill>
                  <a:schemeClr val="accent5">
                    <a:lumMod val="50000"/>
                  </a:schemeClr>
                </a:solidFill>
              </a:rPr>
              <a:t> </a:t>
            </a:r>
            <a:r>
              <a:rPr lang="et-EE" sz="2200" b="1" dirty="0" err="1">
                <a:solidFill>
                  <a:schemeClr val="accent5">
                    <a:lumMod val="50000"/>
                  </a:schemeClr>
                </a:solidFill>
              </a:rPr>
              <a:t>данного</a:t>
            </a:r>
            <a:r>
              <a:rPr lang="et-EE" sz="2200" b="1" dirty="0">
                <a:solidFill>
                  <a:schemeClr val="accent5">
                    <a:lumMod val="50000"/>
                  </a:schemeClr>
                </a:solidFill>
              </a:rPr>
              <a:t> </a:t>
            </a:r>
            <a:r>
              <a:rPr lang="et-EE" sz="2200" b="1" dirty="0" err="1">
                <a:solidFill>
                  <a:schemeClr val="accent5">
                    <a:lumMod val="50000"/>
                  </a:schemeClr>
                </a:solidFill>
              </a:rPr>
              <a:t>уезда</a:t>
            </a:r>
            <a:r>
              <a:rPr lang="et-EE" sz="2200" dirty="0">
                <a:solidFill>
                  <a:schemeClr val="accent5">
                    <a:lumMod val="50000"/>
                  </a:schemeClr>
                </a:solidFill>
              </a:rPr>
              <a:t>, </a:t>
            </a:r>
            <a:r>
              <a:rPr lang="et-EE" sz="2200" dirty="0" err="1">
                <a:solidFill>
                  <a:schemeClr val="accent5">
                    <a:lumMod val="50000"/>
                  </a:schemeClr>
                </a:solidFill>
              </a:rPr>
              <a:t>которым</a:t>
            </a:r>
            <a:r>
              <a:rPr lang="et-EE" sz="2200" dirty="0">
                <a:solidFill>
                  <a:schemeClr val="accent5">
                    <a:lumMod val="50000"/>
                  </a:schemeClr>
                </a:solidFill>
              </a:rPr>
              <a:t> </a:t>
            </a:r>
            <a:r>
              <a:rPr lang="et-EE" sz="2200" dirty="0" err="1">
                <a:solidFill>
                  <a:schemeClr val="accent5">
                    <a:lumMod val="50000"/>
                  </a:schemeClr>
                </a:solidFill>
              </a:rPr>
              <a:t>необходимы</a:t>
            </a:r>
            <a:r>
              <a:rPr lang="et-EE" sz="2200" dirty="0">
                <a:solidFill>
                  <a:schemeClr val="accent5">
                    <a:lumMod val="50000"/>
                  </a:schemeClr>
                </a:solidFill>
              </a:rPr>
              <a:t> </a:t>
            </a:r>
            <a:r>
              <a:rPr lang="et-EE" sz="2200" dirty="0" err="1">
                <a:solidFill>
                  <a:schemeClr val="accent5">
                    <a:lumMod val="50000"/>
                  </a:schemeClr>
                </a:solidFill>
              </a:rPr>
              <a:t>знания</a:t>
            </a:r>
            <a:r>
              <a:rPr lang="et-EE" sz="2200" dirty="0">
                <a:solidFill>
                  <a:schemeClr val="accent5">
                    <a:lumMod val="50000"/>
                  </a:schemeClr>
                </a:solidFill>
              </a:rPr>
              <a:t> о </a:t>
            </a:r>
            <a:r>
              <a:rPr lang="et-EE" sz="2200" dirty="0" err="1">
                <a:solidFill>
                  <a:schemeClr val="accent5">
                    <a:lumMod val="50000"/>
                  </a:schemeClr>
                </a:solidFill>
              </a:rPr>
              <a:t>тех</a:t>
            </a:r>
            <a:r>
              <a:rPr lang="et-EE" sz="2200" dirty="0">
                <a:solidFill>
                  <a:schemeClr val="accent5">
                    <a:lumMod val="50000"/>
                  </a:schemeClr>
                </a:solidFill>
              </a:rPr>
              <a:t> </a:t>
            </a:r>
            <a:r>
              <a:rPr lang="et-EE" sz="2200" dirty="0" err="1">
                <a:solidFill>
                  <a:schemeClr val="accent5">
                    <a:lumMod val="50000"/>
                  </a:schemeClr>
                </a:solidFill>
              </a:rPr>
              <a:t>или</a:t>
            </a:r>
            <a:r>
              <a:rPr lang="et-EE" sz="2200" dirty="0">
                <a:solidFill>
                  <a:schemeClr val="accent5">
                    <a:lumMod val="50000"/>
                  </a:schemeClr>
                </a:solidFill>
              </a:rPr>
              <a:t> </a:t>
            </a:r>
            <a:r>
              <a:rPr lang="et-EE" sz="2200" dirty="0" err="1">
                <a:solidFill>
                  <a:schemeClr val="accent5">
                    <a:lumMod val="50000"/>
                  </a:schemeClr>
                </a:solidFill>
              </a:rPr>
              <a:t>иных</a:t>
            </a:r>
            <a:r>
              <a:rPr lang="et-EE" sz="2200" dirty="0">
                <a:solidFill>
                  <a:schemeClr val="accent5">
                    <a:lumMod val="50000"/>
                  </a:schemeClr>
                </a:solidFill>
              </a:rPr>
              <a:t> </a:t>
            </a:r>
            <a:r>
              <a:rPr lang="et-EE" sz="2200" dirty="0" err="1">
                <a:solidFill>
                  <a:schemeClr val="accent5">
                    <a:lumMod val="50000"/>
                  </a:schemeClr>
                </a:solidFill>
              </a:rPr>
              <a:t>особых</a:t>
            </a:r>
            <a:r>
              <a:rPr lang="et-EE" sz="2200" dirty="0">
                <a:solidFill>
                  <a:schemeClr val="accent5">
                    <a:lumMod val="50000"/>
                  </a:schemeClr>
                </a:solidFill>
              </a:rPr>
              <a:t> </a:t>
            </a:r>
            <a:r>
              <a:rPr lang="et-EE" sz="2200" dirty="0" err="1">
                <a:solidFill>
                  <a:schemeClr val="accent5">
                    <a:lumMod val="50000"/>
                  </a:schemeClr>
                </a:solidFill>
              </a:rPr>
              <a:t>потребностях</a:t>
            </a:r>
            <a:r>
              <a:rPr lang="et-EE" sz="2200" dirty="0">
                <a:solidFill>
                  <a:schemeClr val="accent5">
                    <a:lumMod val="50000"/>
                  </a:schemeClr>
                </a:solidFill>
              </a:rPr>
              <a:t> и о </a:t>
            </a:r>
            <a:r>
              <a:rPr lang="et-EE" sz="2200" dirty="0" err="1">
                <a:solidFill>
                  <a:schemeClr val="accent5">
                    <a:lumMod val="50000"/>
                  </a:schemeClr>
                </a:solidFill>
              </a:rPr>
              <a:t>том</a:t>
            </a:r>
            <a:r>
              <a:rPr lang="et-EE" sz="2200" dirty="0">
                <a:solidFill>
                  <a:schemeClr val="accent5">
                    <a:lumMod val="50000"/>
                  </a:schemeClr>
                </a:solidFill>
              </a:rPr>
              <a:t>, </a:t>
            </a:r>
            <a:r>
              <a:rPr lang="et-EE" sz="2200" dirty="0" err="1">
                <a:solidFill>
                  <a:schemeClr val="accent5">
                    <a:lumMod val="50000"/>
                  </a:schemeClr>
                </a:solidFill>
              </a:rPr>
              <a:t>как</a:t>
            </a:r>
            <a:r>
              <a:rPr lang="et-EE" sz="2200" dirty="0">
                <a:solidFill>
                  <a:schemeClr val="accent5">
                    <a:lumMod val="50000"/>
                  </a:schemeClr>
                </a:solidFill>
              </a:rPr>
              <a:t> </a:t>
            </a:r>
            <a:r>
              <a:rPr lang="et-EE" sz="2200" dirty="0" err="1">
                <a:solidFill>
                  <a:schemeClr val="accent5">
                    <a:lumMod val="50000"/>
                  </a:schemeClr>
                </a:solidFill>
              </a:rPr>
              <a:t>поддержать</a:t>
            </a:r>
            <a:r>
              <a:rPr lang="et-EE" sz="2200" dirty="0">
                <a:solidFill>
                  <a:schemeClr val="accent5">
                    <a:lumMod val="50000"/>
                  </a:schemeClr>
                </a:solidFill>
              </a:rPr>
              <a:t> </a:t>
            </a:r>
            <a:r>
              <a:rPr lang="et-EE" sz="2200" dirty="0" err="1">
                <a:solidFill>
                  <a:schemeClr val="accent5">
                    <a:lumMod val="50000"/>
                  </a:schemeClr>
                </a:solidFill>
              </a:rPr>
              <a:t>человека</a:t>
            </a:r>
            <a:r>
              <a:rPr lang="et-EE" sz="2200" dirty="0">
                <a:solidFill>
                  <a:schemeClr val="accent5">
                    <a:lumMod val="50000"/>
                  </a:schemeClr>
                </a:solidFill>
              </a:rPr>
              <a:t> с </a:t>
            </a:r>
            <a:r>
              <a:rPr lang="et-EE" sz="2200" dirty="0" err="1">
                <a:solidFill>
                  <a:schemeClr val="accent5">
                    <a:lumMod val="50000"/>
                  </a:schemeClr>
                </a:solidFill>
              </a:rPr>
              <a:t>пониженной</a:t>
            </a:r>
            <a:r>
              <a:rPr lang="et-EE" sz="2200" dirty="0">
                <a:solidFill>
                  <a:schemeClr val="accent5">
                    <a:lumMod val="50000"/>
                  </a:schemeClr>
                </a:solidFill>
              </a:rPr>
              <a:t> </a:t>
            </a:r>
            <a:r>
              <a:rPr lang="et-EE" sz="2200" dirty="0" err="1">
                <a:solidFill>
                  <a:schemeClr val="accent5">
                    <a:lumMod val="50000"/>
                  </a:schemeClr>
                </a:solidFill>
              </a:rPr>
              <a:t>трудоспособностью</a:t>
            </a:r>
            <a:r>
              <a:rPr lang="et-EE" sz="2200" dirty="0">
                <a:solidFill>
                  <a:schemeClr val="accent5">
                    <a:lumMod val="50000"/>
                  </a:schemeClr>
                </a:solidFill>
              </a:rPr>
              <a:t> </a:t>
            </a:r>
            <a:r>
              <a:rPr lang="et-EE" sz="2200" dirty="0" err="1">
                <a:solidFill>
                  <a:schemeClr val="accent5">
                    <a:lumMod val="50000"/>
                  </a:schemeClr>
                </a:solidFill>
              </a:rPr>
              <a:t>на</a:t>
            </a:r>
            <a:r>
              <a:rPr lang="et-EE" sz="2200" dirty="0">
                <a:solidFill>
                  <a:schemeClr val="accent5">
                    <a:lumMod val="50000"/>
                  </a:schemeClr>
                </a:solidFill>
              </a:rPr>
              <a:t> </a:t>
            </a:r>
            <a:r>
              <a:rPr lang="et-EE" sz="2200" dirty="0" err="1">
                <a:solidFill>
                  <a:schemeClr val="accent5">
                    <a:lumMod val="50000"/>
                  </a:schemeClr>
                </a:solidFill>
              </a:rPr>
              <a:t>рабочем</a:t>
            </a:r>
            <a:r>
              <a:rPr lang="et-EE" sz="2200" dirty="0">
                <a:solidFill>
                  <a:schemeClr val="accent5">
                    <a:lumMod val="50000"/>
                  </a:schemeClr>
                </a:solidFill>
              </a:rPr>
              <a:t> </a:t>
            </a:r>
            <a:r>
              <a:rPr lang="et-EE" sz="2200" dirty="0" err="1">
                <a:solidFill>
                  <a:schemeClr val="accent5">
                    <a:lumMod val="50000"/>
                  </a:schemeClr>
                </a:solidFill>
              </a:rPr>
              <a:t>месте</a:t>
            </a:r>
            <a:r>
              <a:rPr lang="et-EE" sz="2200" dirty="0">
                <a:solidFill>
                  <a:schemeClr val="accent5">
                    <a:lumMod val="50000"/>
                  </a:schemeClr>
                </a:solidFill>
              </a:rPr>
              <a:t>. </a:t>
            </a:r>
            <a:endParaRPr lang="et-EE" sz="2200" b="1" dirty="0">
              <a:solidFill>
                <a:schemeClr val="accent5">
                  <a:lumMod val="50000"/>
                </a:schemeClr>
              </a:solidFill>
            </a:endParaRPr>
          </a:p>
        </p:txBody>
      </p:sp>
      <p:graphicFrame>
        <p:nvGraphicFramePr>
          <p:cNvPr id="6" name="Object 8"/>
          <p:cNvGraphicFramePr>
            <a:graphicFrameLocks noChangeAspect="1"/>
          </p:cNvGraphicFramePr>
          <p:nvPr>
            <p:extLst>
              <p:ext uri="{D42A27DB-BD31-4B8C-83A1-F6EECF244321}">
                <p14:modId xmlns:p14="http://schemas.microsoft.com/office/powerpoint/2010/main" val="1700047208"/>
              </p:ext>
            </p:extLst>
          </p:nvPr>
        </p:nvGraphicFramePr>
        <p:xfrm>
          <a:off x="281940" y="109652"/>
          <a:ext cx="2197098" cy="484188"/>
        </p:xfrm>
        <a:graphic>
          <a:graphicData uri="http://schemas.openxmlformats.org/presentationml/2006/ole">
            <mc:AlternateContent xmlns:mc="http://schemas.openxmlformats.org/markup-compatibility/2006">
              <mc:Choice xmlns:v="urn:schemas-microsoft-com:vml" Requires="v">
                <p:oleObj spid="_x0000_s76924" name="CorelDRAW" r:id="rId4" imgW="6872400" imgH="1553040" progId="">
                  <p:embed/>
                </p:oleObj>
              </mc:Choice>
              <mc:Fallback>
                <p:oleObj name="CorelDRAW" r:id="rId4" imgW="6872400" imgH="1553040"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1940" y="109652"/>
                        <a:ext cx="2197098" cy="484188"/>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30272221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ealkiri 3"/>
          <p:cNvSpPr>
            <a:spLocks noGrp="1"/>
          </p:cNvSpPr>
          <p:nvPr>
            <p:ph type="title"/>
          </p:nvPr>
        </p:nvSpPr>
        <p:spPr>
          <a:xfrm>
            <a:off x="617220" y="-41178"/>
            <a:ext cx="10515600" cy="1063625"/>
          </a:xfrm>
        </p:spPr>
        <p:txBody>
          <a:bodyPr>
            <a:normAutofit/>
          </a:bodyPr>
          <a:lstStyle/>
          <a:p>
            <a:pPr algn="ctr">
              <a:lnSpc>
                <a:spcPct val="170000"/>
              </a:lnSpc>
            </a:pPr>
            <a:r>
              <a:rPr lang="ru-RU" sz="2800" b="1" dirty="0">
                <a:solidFill>
                  <a:srgbClr val="FF6600"/>
                </a:solidFill>
                <a:latin typeface="+mn-lt"/>
              </a:rPr>
              <a:t>Пособие на выплату заработной платы</a:t>
            </a:r>
          </a:p>
        </p:txBody>
      </p:sp>
      <p:sp>
        <p:nvSpPr>
          <p:cNvPr id="5" name="Sisu kohatäide 4"/>
          <p:cNvSpPr>
            <a:spLocks noGrp="1"/>
          </p:cNvSpPr>
          <p:nvPr>
            <p:ph idx="1"/>
          </p:nvPr>
        </p:nvSpPr>
        <p:spPr>
          <a:xfrm>
            <a:off x="527539" y="1022447"/>
            <a:ext cx="10374924" cy="5630619"/>
          </a:xfrm>
        </p:spPr>
        <p:txBody>
          <a:bodyPr>
            <a:normAutofit/>
          </a:bodyPr>
          <a:lstStyle/>
          <a:p>
            <a:pPr>
              <a:buFont typeface="Wingdings" panose="05000000000000000000" pitchFamily="2" charset="2"/>
              <a:buChar char="Ø"/>
            </a:pPr>
            <a:endParaRPr lang="ru-RU" sz="2400">
              <a:solidFill>
                <a:schemeClr val="accent5">
                  <a:lumMod val="50000"/>
                </a:schemeClr>
              </a:solidFill>
            </a:endParaRPr>
          </a:p>
          <a:p>
            <a:pPr>
              <a:buFont typeface="Wingdings" panose="05000000000000000000" pitchFamily="2" charset="2"/>
              <a:buChar char="Ø"/>
            </a:pPr>
            <a:r>
              <a:rPr lang="ru-RU" sz="2400">
                <a:solidFill>
                  <a:schemeClr val="accent5">
                    <a:lumMod val="50000"/>
                  </a:schemeClr>
                </a:solidFill>
              </a:rPr>
              <a:t>Цель </a:t>
            </a:r>
            <a:r>
              <a:rPr lang="ru-RU" sz="2400" dirty="0">
                <a:solidFill>
                  <a:schemeClr val="accent5">
                    <a:lumMod val="50000"/>
                  </a:schemeClr>
                </a:solidFill>
              </a:rPr>
              <a:t>пособия: поддержать работодателя при трудоустройстве безработных, относящихся к определенной группе риска</a:t>
            </a:r>
            <a:endParaRPr lang="et-EE" sz="2400" dirty="0">
              <a:solidFill>
                <a:schemeClr val="accent5">
                  <a:lumMod val="50000"/>
                </a:schemeClr>
              </a:solidFill>
            </a:endParaRPr>
          </a:p>
          <a:p>
            <a:pPr marL="0" indent="0">
              <a:buNone/>
            </a:pPr>
            <a:r>
              <a:rPr lang="ru-RU" sz="2400" dirty="0">
                <a:solidFill>
                  <a:schemeClr val="accent5">
                    <a:lumMod val="50000"/>
                  </a:schemeClr>
                </a:solidFill>
              </a:rPr>
              <a:t> </a:t>
            </a:r>
          </a:p>
          <a:p>
            <a:pPr>
              <a:buFont typeface="Wingdings" panose="05000000000000000000" pitchFamily="2" charset="2"/>
              <a:buChar char="Ø"/>
            </a:pPr>
            <a:r>
              <a:rPr lang="ru-RU" sz="2400" dirty="0">
                <a:solidFill>
                  <a:schemeClr val="accent5">
                    <a:lumMod val="50000"/>
                  </a:schemeClr>
                </a:solidFill>
              </a:rPr>
              <a:t>О пособии на выплату заработной платы может ходатайствовать частно-правовое юридическое лицо предприниматель, физическое лицо или учреждение местного самоуправления.</a:t>
            </a:r>
            <a:endParaRPr lang="et-EE" sz="2400" dirty="0">
              <a:solidFill>
                <a:schemeClr val="accent5">
                  <a:lumMod val="50000"/>
                </a:schemeClr>
              </a:solidFill>
            </a:endParaRPr>
          </a:p>
          <a:p>
            <a:pPr marL="0" indent="0">
              <a:buNone/>
            </a:pPr>
            <a:endParaRPr lang="ru-RU" sz="2400" dirty="0">
              <a:solidFill>
                <a:schemeClr val="accent5">
                  <a:lumMod val="50000"/>
                </a:schemeClr>
              </a:solidFill>
            </a:endParaRPr>
          </a:p>
          <a:p>
            <a:pPr>
              <a:buFont typeface="Wingdings" panose="05000000000000000000" pitchFamily="2" charset="2"/>
              <a:buChar char="Ø"/>
            </a:pPr>
            <a:r>
              <a:rPr lang="ru-RU" sz="2400" b="1" dirty="0"/>
              <a:t> </a:t>
            </a:r>
            <a:r>
              <a:rPr lang="ru-RU" sz="2400" dirty="0">
                <a:solidFill>
                  <a:schemeClr val="accent5">
                    <a:lumMod val="50000"/>
                  </a:schemeClr>
                </a:solidFill>
              </a:rPr>
              <a:t>О пособии на выплату заработной платы не могут ходатайствовать государственные учреждения и общественно-правовые юридические лица.</a:t>
            </a:r>
          </a:p>
        </p:txBody>
      </p:sp>
      <p:graphicFrame>
        <p:nvGraphicFramePr>
          <p:cNvPr id="6" name="Object 8"/>
          <p:cNvGraphicFramePr>
            <a:graphicFrameLocks noChangeAspect="1"/>
          </p:cNvGraphicFramePr>
          <p:nvPr/>
        </p:nvGraphicFramePr>
        <p:xfrm>
          <a:off x="99062" y="154817"/>
          <a:ext cx="2197098" cy="484188"/>
        </p:xfrm>
        <a:graphic>
          <a:graphicData uri="http://schemas.openxmlformats.org/presentationml/2006/ole">
            <mc:AlternateContent xmlns:mc="http://schemas.openxmlformats.org/markup-compatibility/2006">
              <mc:Choice xmlns:v="urn:schemas-microsoft-com:vml" Requires="v">
                <p:oleObj spid="_x0000_s106559" name="CorelDRAW" r:id="rId4" imgW="6872400" imgH="1553040" progId="">
                  <p:embed/>
                </p:oleObj>
              </mc:Choice>
              <mc:Fallback>
                <p:oleObj name="CorelDRAW" r:id="rId4" imgW="6872400" imgH="1553040" progId="">
                  <p:embed/>
                  <p:pic>
                    <p:nvPicPr>
                      <p:cNvPr id="6" name="Object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9062" y="154817"/>
                        <a:ext cx="2197098" cy="484188"/>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4248402428"/>
      </p:ext>
    </p:extLst>
  </p:cSld>
  <p:clrMapOvr>
    <a:masterClrMapping/>
  </p:clrMapOvr>
</p:sld>
</file>

<file path=ppt/theme/theme1.xml><?xml version="1.0" encoding="utf-8"?>
<a:theme xmlns:a="http://schemas.openxmlformats.org/drawingml/2006/main" name="Office'i kujundu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i kujundu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i kujundu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3067</TotalTime>
  <Words>1697</Words>
  <Application>Microsoft Macintosh PowerPoint</Application>
  <PresentationFormat>Widescreen</PresentationFormat>
  <Paragraphs>250</Paragraphs>
  <Slides>21</Slides>
  <Notes>17</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21</vt:i4>
      </vt:variant>
    </vt:vector>
  </HeadingPairs>
  <TitlesOfParts>
    <vt:vector size="29" baseType="lpstr">
      <vt:lpstr>Arial</vt:lpstr>
      <vt:lpstr>Calibri</vt:lpstr>
      <vt:lpstr>Calibri Light</vt:lpstr>
      <vt:lpstr>Century</vt:lpstr>
      <vt:lpstr>Georgia</vt:lpstr>
      <vt:lpstr>Wingdings</vt:lpstr>
      <vt:lpstr>Office'i kujundus</vt:lpstr>
      <vt:lpstr>CorelDRAW</vt:lpstr>
      <vt:lpstr>Услуги для работодателей людей  с пониженной трудоспособностью</vt:lpstr>
      <vt:lpstr>Töövõimekaoga klientide osakaal Ida-Virumaal</vt:lpstr>
      <vt:lpstr>Количество зарегистрированных безработных                  в Ида-Вирумаа  (по  23.09.2019)</vt:lpstr>
      <vt:lpstr>Зарегистрированные безработные по специальности     31.08.2019</vt:lpstr>
      <vt:lpstr>Предложения работы в Ида-Вирумаа   31.08.2019</vt:lpstr>
      <vt:lpstr>Услуги для работодателей людей с пониженной трудоспособностью  </vt:lpstr>
      <vt:lpstr>Консультирование и информирование</vt:lpstr>
      <vt:lpstr>Консультирование и информирование</vt:lpstr>
      <vt:lpstr>Пособие на выплату заработной платы</vt:lpstr>
      <vt:lpstr>Целевые группы</vt:lpstr>
      <vt:lpstr>Возмещение социального налога за человека с пониженной трудоспособностью</vt:lpstr>
      <vt:lpstr>Для получения льгот по социальному налогу должны быть выполнены следующие условия:</vt:lpstr>
      <vt:lpstr>Приспособление рабочих помещений и оборудования </vt:lpstr>
      <vt:lpstr>PowerPoint Presentation</vt:lpstr>
      <vt:lpstr>Возмещение расходов на обучение </vt:lpstr>
      <vt:lpstr>Услуги для людей с пониженной трудоспособностью</vt:lpstr>
      <vt:lpstr>Услуги для людей с пониженной трудоспособностью</vt:lpstr>
      <vt:lpstr>Работа с опорным лицом</vt:lpstr>
      <vt:lpstr>Вспомогательное средство для работы </vt:lpstr>
      <vt:lpstr>Вспомогательное средство для работы </vt:lpstr>
      <vt:lpstr>Спасибо за внимание!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PowerPointi esitlus</dc:title>
  <dc:creator>Mari Väljaots</dc:creator>
  <cp:lastModifiedBy>Gea Otsa</cp:lastModifiedBy>
  <cp:revision>322</cp:revision>
  <cp:lastPrinted>2015-05-19T15:56:41Z</cp:lastPrinted>
  <dcterms:created xsi:type="dcterms:W3CDTF">2015-04-04T09:34:52Z</dcterms:created>
  <dcterms:modified xsi:type="dcterms:W3CDTF">2019-09-23T07:53:13Z</dcterms:modified>
</cp:coreProperties>
</file>